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1687" r:id="rId3"/>
    <p:sldId id="1787" r:id="rId4"/>
    <p:sldId id="1685" r:id="rId5"/>
    <p:sldId id="1689" r:id="rId6"/>
    <p:sldId id="1690" r:id="rId7"/>
    <p:sldId id="1691" r:id="rId8"/>
    <p:sldId id="1693" r:id="rId9"/>
    <p:sldId id="1785" r:id="rId10"/>
    <p:sldId id="1688" r:id="rId11"/>
    <p:sldId id="1695" r:id="rId12"/>
    <p:sldId id="1395" r:id="rId13"/>
    <p:sldId id="1505" r:id="rId14"/>
    <p:sldId id="1698" r:id="rId15"/>
    <p:sldId id="1363" r:id="rId16"/>
    <p:sldId id="1212" r:id="rId17"/>
    <p:sldId id="1645" r:id="rId18"/>
    <p:sldId id="1713" r:id="rId19"/>
    <p:sldId id="1753" r:id="rId20"/>
    <p:sldId id="1788" r:id="rId21"/>
    <p:sldId id="1786" r:id="rId22"/>
    <p:sldId id="1784" r:id="rId23"/>
    <p:sldId id="1783" r:id="rId24"/>
    <p:sldId id="1757" r:id="rId25"/>
    <p:sldId id="1697" r:id="rId26"/>
    <p:sldId id="1789" r:id="rId27"/>
    <p:sldId id="1750" r:id="rId28"/>
    <p:sldId id="1696" r:id="rId29"/>
    <p:sldId id="1684" r:id="rId30"/>
    <p:sldId id="1681"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7CE"/>
    <a:srgbClr val="5AA2AE"/>
    <a:srgbClr val="105A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79"/>
    <p:restoredTop sz="81129" autoAdjust="0"/>
  </p:normalViewPr>
  <p:slideViewPr>
    <p:cSldViewPr snapToGrid="0" snapToObjects="1">
      <p:cViewPr varScale="1">
        <p:scale>
          <a:sx n="101" d="100"/>
          <a:sy n="101" d="100"/>
        </p:scale>
        <p:origin x="1440" y="192"/>
      </p:cViewPr>
      <p:guideLst>
        <p:guide orient="horz" pos="2160"/>
        <p:guide pos="3840"/>
      </p:guideLst>
    </p:cSldViewPr>
  </p:slideViewPr>
  <p:outlineViewPr>
    <p:cViewPr>
      <p:scale>
        <a:sx n="33" d="100"/>
        <a:sy n="33" d="100"/>
      </p:scale>
      <p:origin x="0" y="-64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50" d="100"/>
          <a:sy n="150" d="100"/>
        </p:scale>
        <p:origin x="3216" y="7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135D9-8AEA-924C-9651-C27B7A605C99}" type="datetimeFigureOut">
              <a:rPr lang="da-DK" smtClean="0"/>
              <a:t>25.05.2022</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3F78A-A18B-7749-92D6-C4BA6CE7B190}" type="slidenum">
              <a:rPr lang="da-DK" smtClean="0"/>
              <a:t>‹#›</a:t>
            </a:fld>
            <a:endParaRPr lang="da-DK"/>
          </a:p>
        </p:txBody>
      </p:sp>
    </p:spTree>
    <p:extLst>
      <p:ext uri="{BB962C8B-B14F-4D97-AF65-F5344CB8AC3E}">
        <p14:creationId xmlns:p14="http://schemas.microsoft.com/office/powerpoint/2010/main" val="20940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Mange tak for introduktionen!</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Også fra mig skal der lyde et hjerteligt velkommen alle sammen – velkommen til denne fest i form af en konference om computationelle kompetencer i uddannelse!</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1</a:t>
            </a:fld>
            <a:endParaRPr lang="da-DK"/>
          </a:p>
        </p:txBody>
      </p:sp>
    </p:spTree>
    <p:extLst>
      <p:ext uri="{BB962C8B-B14F-4D97-AF65-F5344CB8AC3E}">
        <p14:creationId xmlns:p14="http://schemas.microsoft.com/office/powerpoint/2010/main" val="2333595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Vi fik penge til et pilotprojekt, hvor vi afprøvede visionen, og med meget løfterige resultater til følge.</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 førte til flere projekter finansieret bl.a. af Region Midtjyllands Teknologipagt og VILLUM FONDEN, hvor Computational Thinking blev afprøvet i forskellige gymnasiefag og med tilhørende følgeforskning.</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10</a:t>
            </a:fld>
            <a:endParaRPr lang="da-DK"/>
          </a:p>
        </p:txBody>
      </p:sp>
    </p:spTree>
    <p:extLst>
      <p:ext uri="{BB962C8B-B14F-4D97-AF65-F5344CB8AC3E}">
        <p14:creationId xmlns:p14="http://schemas.microsoft.com/office/powerpoint/2010/main" val="252949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Og ikke kun her i området, men også i Region Syddanmark og i hovedstadsområdet.</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alt godt 21 mio. kr. er der spenderet de seneste 5-6 år på projekter, der skal bringe informatik ud i andre gymnasiefag.</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13F78A-A18B-7749-92D6-C4BA6CE7B190}" type="slidenum">
              <a:rPr lang="da-DK" smtClean="0"/>
              <a:t>11</a:t>
            </a:fld>
            <a:endParaRPr lang="da-DK"/>
          </a:p>
        </p:txBody>
      </p:sp>
    </p:spTree>
    <p:extLst>
      <p:ext uri="{BB962C8B-B14F-4D97-AF65-F5344CB8AC3E}">
        <p14:creationId xmlns:p14="http://schemas.microsoft.com/office/powerpoint/2010/main" val="302989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Hæver vi blikket og ser tingene i et større perspektivet, så handler det ikke ”bare” om et teknologisk krydderi på eksisterende fag og uddannelser.</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 er noget meget mere fundamentalt, radikalt og kraftfuldt på spil!</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 it er jo ikke bare…</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It er afgørende for alle moderne teknologier, men den essentielle og unikke kvalitet ved it er, at den strækker vores kognitive formåen.</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1AB85D78-B3EB-4841-B817-2E188BC7B202}" type="slidenum">
              <a:rPr lang="da-DK" smtClean="0"/>
              <a:t>12</a:t>
            </a:fld>
            <a:endParaRPr lang="da-DK"/>
          </a:p>
        </p:txBody>
      </p:sp>
    </p:spTree>
    <p:extLst>
      <p:ext uri="{BB962C8B-B14F-4D97-AF65-F5344CB8AC3E}">
        <p14:creationId xmlns:p14="http://schemas.microsoft.com/office/powerpoint/2010/main" val="339556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Set i det perspektiv er der således ikke tale om det fjerde skridt i den industrielle revolution – industri 4.0 som nogle har formuleret det – men om en selvstændig revolution helt på niveau med de to andre kulturrevolutioner vi har gennemlevet siden middelalderen: trykpresserevolutionen og den industrielle revolution.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kan med rette tale om den computationelle revolution!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AB85D78-B3EB-4841-B817-2E188BC7B202}" type="slidenum">
              <a:rPr lang="da-DK" smtClean="0"/>
              <a:t>13</a:t>
            </a:fld>
            <a:endParaRPr lang="da-DK"/>
          </a:p>
        </p:txBody>
      </p:sp>
    </p:spTree>
    <p:extLst>
      <p:ext uri="{BB962C8B-B14F-4D97-AF65-F5344CB8AC3E}">
        <p14:creationId xmlns:p14="http://schemas.microsoft.com/office/powerpoint/2010/main" val="155425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Informationsteknologiens og informatikkens udvikling kan spores til starten af 1800-tallet i England.  Der levede Ada Lovelace, der var jævnaldrende med dronning Victoria.</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100 år før den første universelle computer blev bygget, formulerede Ada Lovelace visionen for den computationelle revolution.  Det var udtryk for et helt exceptionelt klarsyn, som fortjener vores dybeste respekt.</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Derfor er konferencen i dag også en hyldest til Ada Lovelace!</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14</a:t>
            </a:fld>
            <a:endParaRPr lang="da-DK"/>
          </a:p>
        </p:txBody>
      </p:sp>
    </p:spTree>
    <p:extLst>
      <p:ext uri="{BB962C8B-B14F-4D97-AF65-F5344CB8AC3E}">
        <p14:creationId xmlns:p14="http://schemas.microsoft.com/office/powerpoint/2010/main" val="250406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Ada Lovelace arbejdede sammen med Charles Babbage.</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Babbage var besat af at designe og bygge den ultimative programmerbare regnemaskine, der automatisk og fejlfrit skulle kunne lave matematiske tabeller.</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Babbage var så besat af sin vision om automatisk kalkulation, at han ikke erkendte sin maskines universelle egenskab som generel computer.  Babbage så ikke skoven for bare træer.</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Men det gjorde Ada Lovelace.</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Maskinen var minutiøst beskrevet, men den kom aldrig længere end skrivebordet.  Den analytiske maskine blev aldrig bygget.</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 næsten paradoksale, men dybt interessante – som Ada Lovelace ALENE på grundlag af beskrivelserne erkendte – er, at informationsteknologi i sin rå form </a:t>
            </a:r>
            <a:r>
              <a:rPr lang="da-DK" sz="1200" kern="1200" dirty="0">
                <a:solidFill>
                  <a:schemeClr val="tx1"/>
                </a:solidFill>
                <a:effectLst/>
                <a:latin typeface="+mn-lt"/>
                <a:ea typeface="+mn-ea"/>
                <a:cs typeface="+mn-cs"/>
                <a:sym typeface="Symbol" pitchFamily="2" charset="2"/>
              </a:rPr>
              <a:t></a:t>
            </a:r>
            <a:r>
              <a:rPr lang="da-DK" sz="1200" kern="1200" dirty="0">
                <a:solidFill>
                  <a:schemeClr val="tx1"/>
                </a:solidFill>
                <a:effectLst/>
                <a:latin typeface="+mn-lt"/>
                <a:ea typeface="+mn-ea"/>
                <a:cs typeface="+mn-cs"/>
              </a:rPr>
              <a:t> computeren </a:t>
            </a:r>
            <a:r>
              <a:rPr lang="da-DK" sz="1200" kern="1200" dirty="0">
                <a:solidFill>
                  <a:schemeClr val="tx1"/>
                </a:solidFill>
                <a:effectLst/>
                <a:latin typeface="+mn-lt"/>
                <a:ea typeface="+mn-ea"/>
                <a:cs typeface="+mn-cs"/>
                <a:sym typeface="Symbol" pitchFamily="2" charset="2"/>
              </a:rPr>
              <a:t></a:t>
            </a:r>
            <a:r>
              <a:rPr lang="da-DK" sz="1200" kern="1200" dirty="0">
                <a:solidFill>
                  <a:schemeClr val="tx1"/>
                </a:solidFill>
                <a:effectLst/>
                <a:latin typeface="+mn-lt"/>
                <a:ea typeface="+mn-ea"/>
                <a:cs typeface="+mn-cs"/>
              </a:rPr>
              <a:t> ingenting kan i sig selv, men vha. programmer kan bringes til at kunne næsten alting.</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15</a:t>
            </a:fld>
            <a:endParaRPr lang="da-DK"/>
          </a:p>
        </p:txBody>
      </p:sp>
    </p:spTree>
    <p:extLst>
      <p:ext uri="{BB962C8B-B14F-4D97-AF65-F5344CB8AC3E}">
        <p14:creationId xmlns:p14="http://schemas.microsoft.com/office/powerpoint/2010/main" val="395766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47EE15-212F-7A42-9A17-CA275B4DD613}" type="slidenum">
              <a:rPr lang="da-DK">
                <a:latin typeface="Times New Roman" charset="0"/>
              </a:rPr>
              <a:pPr/>
              <a:t>16</a:t>
            </a:fld>
            <a:endParaRPr lang="da-DK">
              <a:latin typeface="Times New Roman" charset="0"/>
            </a:endParaRPr>
          </a:p>
        </p:txBody>
      </p:sp>
      <p:sp>
        <p:nvSpPr>
          <p:cNvPr id="18435" name="Rectangle 2"/>
          <p:cNvSpPr>
            <a:spLocks noGrp="1" noRot="1" noChangeAspect="1" noChangeArrowheads="1" noTextEdit="1"/>
          </p:cNvSpPr>
          <p:nvPr>
            <p:ph type="sldImg"/>
          </p:nvPr>
        </p:nvSpPr>
        <p:spPr>
          <a:xfrm>
            <a:off x="139700" y="768350"/>
            <a:ext cx="6819900" cy="3836988"/>
          </a:xfrm>
          <a:ln/>
        </p:spPr>
      </p:sp>
      <p:sp>
        <p:nvSpPr>
          <p:cNvPr id="18436" name="Rectangle 3"/>
          <p:cNvSpPr>
            <a:spLocks noGrp="1" noChangeArrowheads="1"/>
          </p:cNvSpPr>
          <p:nvPr>
            <p:ph type="body" idx="1"/>
          </p:nvPr>
        </p:nvSpPr>
        <p:spPr>
          <a:noFill/>
          <a:ln/>
        </p:spPr>
        <p:txBody>
          <a:bodyPr/>
          <a:lstStyle/>
          <a:p>
            <a:r>
              <a:rPr lang="da-DK" sz="1200" kern="1200" dirty="0">
                <a:solidFill>
                  <a:schemeClr val="tx1"/>
                </a:solidFill>
                <a:effectLst/>
                <a:latin typeface="+mn-lt"/>
                <a:ea typeface="+mn-ea"/>
                <a:cs typeface="+mn-cs"/>
              </a:rPr>
              <a:t>Nu har vi computeren – den universelle automat – og har haft den i mere end 80 år.</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Og vi bliver gradvist bedre og bedre til i ALLE dele af samfundet at drage fordel af teknologien.</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universelle automat har et potentiale, som vi først nu for alvor og bredt i samfundet er begyndt at forstå – et potentiale som rummer enorme muligheder, men også store risici.</a:t>
            </a:r>
            <a:endParaRPr lang="en-DK" sz="1200" kern="1200" dirty="0">
              <a:solidFill>
                <a:schemeClr val="tx1"/>
              </a:solidFill>
              <a:effectLst/>
              <a:latin typeface="+mn-lt"/>
              <a:ea typeface="+mn-ea"/>
              <a:cs typeface="+mn-cs"/>
            </a:endParaRPr>
          </a:p>
          <a:p>
            <a:pPr eaLnBrk="1" hangingPunct="1"/>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190225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a:xfrm>
            <a:off x="685800" y="5270127"/>
            <a:ext cx="5486400" cy="2260226"/>
          </a:xfrm>
        </p:spPr>
        <p:txBody>
          <a:bodyPr/>
          <a:lstStyle/>
          <a:p>
            <a:r>
              <a:rPr lang="da-DK" sz="1200" kern="1200" dirty="0">
                <a:solidFill>
                  <a:schemeClr val="tx1"/>
                </a:solidFill>
                <a:effectLst/>
                <a:latin typeface="+mn-lt"/>
                <a:ea typeface="+mn-ea"/>
                <a:cs typeface="+mn-cs"/>
              </a:rPr>
              <a:t>Nogle kunne få den tvangstanke, at informatik er en ny fundamental kompetence som alle til en vis grad bør beherske.</a:t>
            </a:r>
            <a:endParaRPr lang="en-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En kompetence der er vigtig at udvikle i sig selv – på linje med at kunne læse, skrive og regne – og en kompetence der som baggrundstæppe er afgørende for at kunne excellere i alle andre fag.</a:t>
            </a:r>
            <a:endParaRPr lang="en-DK" sz="1200" kern="1200" dirty="0">
              <a:solidFill>
                <a:schemeClr val="tx1"/>
              </a:solidFill>
              <a:effectLst/>
              <a:latin typeface="+mn-lt"/>
              <a:ea typeface="+mn-ea"/>
              <a:cs typeface="+mn-cs"/>
            </a:endParaRPr>
          </a:p>
          <a:p>
            <a:endParaRPr lang="en-US" sz="1000" dirty="0">
              <a:latin typeface="Verdana"/>
              <a:cs typeface="Verdana"/>
            </a:endParaRPr>
          </a:p>
        </p:txBody>
      </p:sp>
      <p:sp>
        <p:nvSpPr>
          <p:cNvPr id="4" name="Slide Number Placeholder 3"/>
          <p:cNvSpPr>
            <a:spLocks noGrp="1"/>
          </p:cNvSpPr>
          <p:nvPr>
            <p:ph type="sldNum" sz="quarter" idx="10"/>
          </p:nvPr>
        </p:nvSpPr>
        <p:spPr/>
        <p:txBody>
          <a:bodyPr/>
          <a:lstStyle/>
          <a:p>
            <a:pPr>
              <a:defRPr/>
            </a:pPr>
            <a:fld id="{03E87577-FCE3-514D-A8B7-3139F05E7831}" type="slidenum">
              <a:rPr lang="da-DK" smtClean="0"/>
              <a:pPr>
                <a:defRPr/>
              </a:pPr>
              <a:t>17</a:t>
            </a:fld>
            <a:endParaRPr lang="da-DK"/>
          </a:p>
        </p:txBody>
      </p:sp>
    </p:spTree>
    <p:extLst>
      <p:ext uri="{BB962C8B-B14F-4D97-AF65-F5344CB8AC3E}">
        <p14:creationId xmlns:p14="http://schemas.microsoft.com/office/powerpoint/2010/main" val="324827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Visionen er faktisk 55 år gammel og blev formuleret af Danmarks første professor i datalogi, Peter Naur – allerede i 1967, tre år før vi fik det første datalogiske institut i Danmark.</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1AB85D78-B3EB-4841-B817-2E188BC7B202}" type="slidenum">
              <a:rPr lang="da-DK" smtClean="0"/>
              <a:t>18</a:t>
            </a:fld>
            <a:endParaRPr lang="da-DK"/>
          </a:p>
        </p:txBody>
      </p:sp>
    </p:spTree>
    <p:extLst>
      <p:ext uri="{BB962C8B-B14F-4D97-AF65-F5344CB8AC3E}">
        <p14:creationId xmlns:p14="http://schemas.microsoft.com/office/powerpoint/2010/main" val="99660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47EE15-212F-7A42-9A17-CA275B4DD613}" type="slidenum">
              <a:rPr lang="da-DK">
                <a:latin typeface="Times New Roman" charset="0"/>
              </a:rPr>
              <a:pPr/>
              <a:t>19</a:t>
            </a:fld>
            <a:endParaRPr lang="da-DK">
              <a:latin typeface="Times New Roman" charset="0"/>
            </a:endParaRPr>
          </a:p>
        </p:txBody>
      </p:sp>
      <p:sp>
        <p:nvSpPr>
          <p:cNvPr id="18435" name="Rectangle 2"/>
          <p:cNvSpPr>
            <a:spLocks noGrp="1" noRot="1" noChangeAspect="1" noChangeArrowheads="1" noTextEdit="1"/>
          </p:cNvSpPr>
          <p:nvPr>
            <p:ph type="sldImg"/>
          </p:nvPr>
        </p:nvSpPr>
        <p:spPr>
          <a:xfrm>
            <a:off x="139700" y="768350"/>
            <a:ext cx="6819900" cy="3836988"/>
          </a:xfrm>
          <a:ln/>
        </p:spPr>
      </p:sp>
      <p:sp>
        <p:nvSpPr>
          <p:cNvPr id="18436" name="Rectangle 3"/>
          <p:cNvSpPr>
            <a:spLocks noGrp="1" noChangeArrowheads="1"/>
          </p:cNvSpPr>
          <p:nvPr>
            <p:ph type="body" idx="1"/>
          </p:nvPr>
        </p:nvSpPr>
        <p:spPr>
          <a:xfrm>
            <a:off x="685800" y="4845050"/>
            <a:ext cx="5486400" cy="3600450"/>
          </a:xfrm>
          <a:noFill/>
          <a:ln/>
        </p:spPr>
        <p:txBody>
          <a:bodyPr/>
          <a:lstStyle/>
          <a:p>
            <a:r>
              <a:rPr lang="da-DK" sz="1200" kern="1200" dirty="0">
                <a:solidFill>
                  <a:schemeClr val="tx1"/>
                </a:solidFill>
                <a:effectLst/>
                <a:latin typeface="+mn-lt"/>
                <a:ea typeface="+mn-ea"/>
                <a:cs typeface="+mn-cs"/>
              </a:rPr>
              <a:t>Man kan betragte det computationelle sprog som en fjerde sprogform – en fjerde </a:t>
            </a:r>
            <a:r>
              <a:rPr lang="da-DK" sz="1200" kern="1200" dirty="0" err="1">
                <a:solidFill>
                  <a:schemeClr val="tx1"/>
                </a:solidFill>
                <a:effectLst/>
                <a:latin typeface="+mn-lt"/>
                <a:ea typeface="+mn-ea"/>
                <a:cs typeface="+mn-cs"/>
              </a:rPr>
              <a:t>kulturteknik</a:t>
            </a:r>
            <a:r>
              <a:rPr lang="da-DK" sz="1200" kern="1200" dirty="0">
                <a:solidFill>
                  <a:schemeClr val="tx1"/>
                </a:solidFill>
                <a:effectLst/>
                <a:latin typeface="+mn-lt"/>
                <a:ea typeface="+mn-ea"/>
                <a:cs typeface="+mn-cs"/>
              </a:rPr>
              <a:t> om I vil.</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En sprogform på linje med talesproget, skriftsproget og det matematiske sprog, men med helt andre og komplementære kvaliteter.  Det skal vi høre meget mere om i løbet af konferencen.</a:t>
            </a:r>
            <a:endParaRPr lang="en-DK"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540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Det er præcis 9 år, 6 dage og 3 timer siden vi stod her sidst.</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Da til en konference om det forsøgsfag i gymnasiet, der i 2015 blev permanentgjort som informatik.</a:t>
            </a:r>
            <a:endParaRPr lang="en-DK" sz="1200" kern="1200" dirty="0">
              <a:solidFill>
                <a:schemeClr val="tx1"/>
              </a:solidFill>
              <a:effectLst/>
              <a:latin typeface="+mn-lt"/>
              <a:ea typeface="+mn-ea"/>
              <a:cs typeface="+mn-cs"/>
            </a:endParaRPr>
          </a:p>
          <a:p>
            <a:endParaRPr lang="en-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I dag handler det om den anden del af den tostrengede strategi – informatik </a:t>
            </a:r>
            <a:r>
              <a:rPr lang="da-DK" sz="1200" i="1" kern="1200" dirty="0">
                <a:solidFill>
                  <a:schemeClr val="tx1"/>
                </a:solidFill>
                <a:effectLst/>
                <a:latin typeface="+mn-lt"/>
                <a:ea typeface="+mn-ea"/>
                <a:cs typeface="+mn-cs"/>
              </a:rPr>
              <a:t>i</a:t>
            </a:r>
            <a:r>
              <a:rPr lang="da-DK" sz="1200" kern="1200" dirty="0">
                <a:solidFill>
                  <a:schemeClr val="tx1"/>
                </a:solidFill>
                <a:effectLst/>
                <a:latin typeface="+mn-lt"/>
                <a:ea typeface="+mn-ea"/>
                <a:cs typeface="+mn-cs"/>
              </a:rPr>
              <a:t> fag.</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2</a:t>
            </a:fld>
            <a:endParaRPr lang="da-DK"/>
          </a:p>
        </p:txBody>
      </p:sp>
    </p:spTree>
    <p:extLst>
      <p:ext uri="{BB962C8B-B14F-4D97-AF65-F5344CB8AC3E}">
        <p14:creationId xmlns:p14="http://schemas.microsoft.com/office/powerpoint/2010/main" val="2778654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Den computationelle udvikling er i den grad også i gang på universiteterne.  Inden for nogle fagområder har den været i gang i mange årtier, og flere har endda vundet Nobelpriser på dette.</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Uddannelse af </a:t>
            </a:r>
            <a:r>
              <a:rPr lang="da-DK" sz="1200" b="1" kern="1200" dirty="0">
                <a:solidFill>
                  <a:schemeClr val="tx1"/>
                </a:solidFill>
                <a:effectLst/>
                <a:latin typeface="+mn-lt"/>
                <a:ea typeface="+mn-ea"/>
                <a:cs typeface="+mn-cs"/>
              </a:rPr>
              <a:t>digitalt kompetente kandidater</a:t>
            </a:r>
            <a:r>
              <a:rPr lang="da-DK" sz="1200" kern="1200" dirty="0">
                <a:solidFill>
                  <a:schemeClr val="tx1"/>
                </a:solidFill>
                <a:effectLst/>
                <a:latin typeface="+mn-lt"/>
                <a:ea typeface="+mn-ea"/>
                <a:cs typeface="+mn-cs"/>
              </a:rPr>
              <a:t> er naturligvis en central opgave for universiteterne.</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20</a:t>
            </a:fld>
            <a:endParaRPr lang="da-DK"/>
          </a:p>
        </p:txBody>
      </p:sp>
    </p:spTree>
    <p:extLst>
      <p:ext uri="{BB962C8B-B14F-4D97-AF65-F5344CB8AC3E}">
        <p14:creationId xmlns:p14="http://schemas.microsoft.com/office/powerpoint/2010/main" val="2003199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De sidste fire år har vi i form af forsøgsfaget teknologiforståelse også haft et dansk bud på fagligheden for folkeskolen.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Kendetegnende for den danske model for it-faglighed i almen uddannelse – både i gymnasiet og i grundskolen – er, at vi på gennemført vis kombinerer et teknologisk perspektiv med et humant perspektiv.</a:t>
            </a:r>
            <a:endParaRPr lang="en-DK" sz="1200" kern="1200" dirty="0">
              <a:solidFill>
                <a:schemeClr val="tx1"/>
              </a:solidFill>
              <a:effectLst/>
              <a:latin typeface="+mn-lt"/>
              <a:ea typeface="+mn-ea"/>
              <a:cs typeface="+mn-cs"/>
            </a:endParaRPr>
          </a:p>
          <a:p>
            <a:endParaRPr lang="en-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Den danske model er ganske kort beskrevet i et kapitel i bogen </a:t>
            </a:r>
            <a:r>
              <a:rPr lang="da-DK" sz="1200" i="1" kern="1200" dirty="0">
                <a:solidFill>
                  <a:schemeClr val="tx1"/>
                </a:solidFill>
                <a:effectLst/>
                <a:latin typeface="+mn-lt"/>
                <a:ea typeface="+mn-ea"/>
                <a:cs typeface="+mn-cs"/>
              </a:rPr>
              <a:t>Perspectives on Digital Humanism</a:t>
            </a:r>
            <a:r>
              <a:rPr lang="da-DK" sz="1200" kern="1200" dirty="0">
                <a:solidFill>
                  <a:schemeClr val="tx1"/>
                </a:solidFill>
                <a:effectLst/>
                <a:latin typeface="+mn-lt"/>
                <a:ea typeface="+mn-ea"/>
                <a:cs typeface="+mn-cs"/>
              </a:rPr>
              <a:t>.</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21</a:t>
            </a:fld>
            <a:endParaRPr lang="da-DK"/>
          </a:p>
        </p:txBody>
      </p:sp>
    </p:spTree>
    <p:extLst>
      <p:ext uri="{BB962C8B-B14F-4D97-AF65-F5344CB8AC3E}">
        <p14:creationId xmlns:p14="http://schemas.microsoft.com/office/powerpoint/2010/main" val="385543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Denne </a:t>
            </a:r>
            <a:r>
              <a:rPr lang="da-DK" sz="1200" kern="1200" dirty="0" err="1">
                <a:solidFill>
                  <a:schemeClr val="tx1"/>
                </a:solidFill>
                <a:effectLst/>
                <a:latin typeface="+mn-lt"/>
                <a:ea typeface="+mn-ea"/>
                <a:cs typeface="+mn-cs"/>
              </a:rPr>
              <a:t>fremstiling</a:t>
            </a:r>
            <a:r>
              <a:rPr lang="da-DK" sz="1200" kern="1200" dirty="0">
                <a:solidFill>
                  <a:schemeClr val="tx1"/>
                </a:solidFill>
                <a:effectLst/>
                <a:latin typeface="+mn-lt"/>
                <a:ea typeface="+mn-ea"/>
                <a:cs typeface="+mn-cs"/>
              </a:rPr>
              <a:t> af den danske model er med stor interesse blevet gransket og kommenteret af internationale eksperter, og det har givet genlyd.</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Hvis I er interesseret i karakteren af kommentarerne, kan I læse dem ved at klikke på billederne.</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22</a:t>
            </a:fld>
            <a:endParaRPr lang="da-DK"/>
          </a:p>
        </p:txBody>
      </p:sp>
    </p:spTree>
    <p:extLst>
      <p:ext uri="{BB962C8B-B14F-4D97-AF65-F5344CB8AC3E}">
        <p14:creationId xmlns:p14="http://schemas.microsoft.com/office/powerpoint/2010/main" val="3660534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Vi er naturligvis ikke alene om denne dagsorden.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Click</a:t>
            </a:r>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2016 lancerede daværende præsident Obama sit ambitiøse CS for ALL-initiativ.</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Click</a:t>
            </a:r>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2013 udviklede man i England et nationalt curriculum, som blev sat i drift året efter.  Nok lidt hovedkulds, men det er der kommet værdifulde erfaringer ud af, så vi andre kan tage ved lære.</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Click</a:t>
            </a:r>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EU har rangeret digital uddannelse som en af unionens tre absolut vigtigste dagsordener i dette årti ved siden af Grøn Omstilling og Resiliens (dvs. robusthed ift. kriser).</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Top-3!</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Og der er mange, mange flere – vi er bestemt ikke alene …</a:t>
            </a:r>
          </a:p>
          <a:p>
            <a:endParaRPr lang="en-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AB85D78-B3EB-4841-B817-2E188BC7B202}" type="slidenum">
              <a:rPr lang="da-DK" smtClean="0"/>
              <a:t>23</a:t>
            </a:fld>
            <a:endParaRPr lang="da-DK"/>
          </a:p>
        </p:txBody>
      </p:sp>
    </p:spTree>
    <p:extLst>
      <p:ext uri="{BB962C8B-B14F-4D97-AF65-F5344CB8AC3E}">
        <p14:creationId xmlns:p14="http://schemas.microsoft.com/office/powerpoint/2010/main" val="200926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Eller ... måske er vi …</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 nylig erkendte undervisningsministeren i hvert fald, at fremtiden for et nyt it-fag i folkeskolen svæver i uvished.</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AB85D78-B3EB-4841-B817-2E188BC7B202}" type="slidenum">
              <a:rPr lang="da-DK" smtClean="0"/>
              <a:t>24</a:t>
            </a:fld>
            <a:endParaRPr lang="da-DK"/>
          </a:p>
        </p:txBody>
      </p:sp>
    </p:spTree>
    <p:extLst>
      <p:ext uri="{BB962C8B-B14F-4D97-AF65-F5344CB8AC3E}">
        <p14:creationId xmlns:p14="http://schemas.microsoft.com/office/powerpoint/2010/main" val="18040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Men … i dag skal vi først og fremmest have </a:t>
            </a:r>
            <a:r>
              <a:rPr lang="da-DK" sz="1200" b="1" kern="1200" dirty="0">
                <a:solidFill>
                  <a:schemeClr val="tx1"/>
                </a:solidFill>
                <a:effectLst/>
                <a:latin typeface="+mn-lt"/>
                <a:ea typeface="+mn-ea"/>
                <a:cs typeface="+mn-cs"/>
              </a:rPr>
              <a:t>indblik</a:t>
            </a:r>
            <a:r>
              <a:rPr lang="da-DK" sz="1200" kern="1200" dirty="0">
                <a:solidFill>
                  <a:schemeClr val="tx1"/>
                </a:solidFill>
                <a:effectLst/>
                <a:latin typeface="+mn-lt"/>
                <a:ea typeface="+mn-ea"/>
                <a:cs typeface="+mn-cs"/>
              </a:rPr>
              <a:t> i potentialet gennem noget af det spændende og løfterige pionerarbejde der er gennemført herhjemme og ikke mindst i Norge.</a:t>
            </a:r>
            <a:endParaRPr lang="en-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Click</a:t>
            </a:r>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skal drøfte, hvordan det potentiale, vi ser i spejlet, kan </a:t>
            </a:r>
            <a:r>
              <a:rPr lang="da-DK" sz="1200" b="1" kern="1200" dirty="0">
                <a:solidFill>
                  <a:schemeClr val="tx1"/>
                </a:solidFill>
                <a:effectLst/>
                <a:latin typeface="+mn-lt"/>
                <a:ea typeface="+mn-ea"/>
                <a:cs typeface="+mn-cs"/>
              </a:rPr>
              <a:t>forløses</a:t>
            </a:r>
            <a:r>
              <a:rPr lang="da-DK" sz="1200" kern="1200" dirty="0">
                <a:solidFill>
                  <a:schemeClr val="tx1"/>
                </a:solidFill>
                <a:effectLst/>
                <a:latin typeface="+mn-lt"/>
                <a:ea typeface="+mn-ea"/>
                <a:cs typeface="+mn-cs"/>
              </a:rPr>
              <a:t>.</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Click</a:t>
            </a:r>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Og så skal vi </a:t>
            </a:r>
            <a:r>
              <a:rPr lang="da-DK" sz="1200" b="1" kern="1200" dirty="0">
                <a:solidFill>
                  <a:schemeClr val="tx1"/>
                </a:solidFill>
                <a:effectLst/>
                <a:latin typeface="+mn-lt"/>
                <a:ea typeface="+mn-ea"/>
                <a:cs typeface="+mn-cs"/>
              </a:rPr>
              <a:t>fejre</a:t>
            </a:r>
            <a:r>
              <a:rPr lang="da-DK" sz="1200" kern="1200" dirty="0">
                <a:solidFill>
                  <a:schemeClr val="tx1"/>
                </a:solidFill>
                <a:effectLst/>
                <a:latin typeface="+mn-lt"/>
                <a:ea typeface="+mn-ea"/>
                <a:cs typeface="+mn-cs"/>
              </a:rPr>
              <a:t> de pionerer, der viser os andre vejen.</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Forhåbentlig kan dagen bidrage til, at vi bliver mange flere, der ikke blot tænker på digitale kompetencer som et it-kørekort eller teknologikritik, men som den radikalt nye </a:t>
            </a:r>
            <a:r>
              <a:rPr lang="da-DK" sz="1200" kern="1200" dirty="0" err="1">
                <a:solidFill>
                  <a:schemeClr val="tx1"/>
                </a:solidFill>
                <a:effectLst/>
                <a:latin typeface="+mn-lt"/>
                <a:ea typeface="+mn-ea"/>
                <a:cs typeface="+mn-cs"/>
              </a:rPr>
              <a:t>kulturteknik</a:t>
            </a:r>
            <a:r>
              <a:rPr lang="da-DK" sz="1200" kern="1200" dirty="0">
                <a:solidFill>
                  <a:schemeClr val="tx1"/>
                </a:solidFill>
                <a:effectLst/>
                <a:latin typeface="+mn-lt"/>
                <a:ea typeface="+mn-ea"/>
                <a:cs typeface="+mn-cs"/>
              </a:rPr>
              <a:t>, det vitterligt er.  En </a:t>
            </a:r>
            <a:r>
              <a:rPr lang="da-DK" sz="1200" kern="1200" dirty="0" err="1">
                <a:solidFill>
                  <a:schemeClr val="tx1"/>
                </a:solidFill>
                <a:effectLst/>
                <a:latin typeface="+mn-lt"/>
                <a:ea typeface="+mn-ea"/>
                <a:cs typeface="+mn-cs"/>
              </a:rPr>
              <a:t>kulturteknik</a:t>
            </a:r>
            <a:r>
              <a:rPr lang="da-DK" sz="1200" kern="1200" dirty="0">
                <a:solidFill>
                  <a:schemeClr val="tx1"/>
                </a:solidFill>
                <a:effectLst/>
                <a:latin typeface="+mn-lt"/>
                <a:ea typeface="+mn-ea"/>
                <a:cs typeface="+mn-cs"/>
              </a:rPr>
              <a:t>, der fordreren  </a:t>
            </a:r>
            <a:r>
              <a:rPr lang="da-DK" sz="1200" b="1" kern="1200" dirty="0">
                <a:solidFill>
                  <a:schemeClr val="tx1"/>
                </a:solidFill>
                <a:effectLst/>
                <a:latin typeface="+mn-lt"/>
                <a:ea typeface="+mn-ea"/>
                <a:cs typeface="+mn-cs"/>
              </a:rPr>
              <a:t>revolution i hovedet</a:t>
            </a:r>
            <a:r>
              <a:rPr lang="da-DK" sz="1200" kern="1200" dirty="0">
                <a:solidFill>
                  <a:schemeClr val="tx1"/>
                </a:solidFill>
                <a:effectLst/>
                <a:latin typeface="+mn-lt"/>
                <a:ea typeface="+mn-ea"/>
                <a:cs typeface="+mn-cs"/>
              </a:rPr>
              <a:t>.</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Og forhåbentlig kan det medvirke til en meget mere ambitiøs dansk politik for udvikling af digitale og computationelle kompetencer i al uddannelse.</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 er nødvendigt – af demokratiske og lighedsmæssige årsager.</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Og det vil være berigende for al uddannelse.  Som Anders Malthe-Sørensen udtrykker det: </a:t>
            </a:r>
            <a:r>
              <a:rPr lang="da-DK" sz="1200" b="1" kern="1200" dirty="0">
                <a:solidFill>
                  <a:schemeClr val="tx1"/>
                </a:solidFill>
                <a:effectLst/>
                <a:latin typeface="+mn-lt"/>
                <a:ea typeface="+mn-ea"/>
                <a:cs typeface="+mn-cs"/>
              </a:rPr>
              <a:t>Computational literacy as a driver for disciplinary renewal</a:t>
            </a:r>
            <a:r>
              <a:rPr lang="da-DK" sz="1200" kern="1200" dirty="0">
                <a:solidFill>
                  <a:schemeClr val="tx1"/>
                </a:solidFill>
                <a:effectLst/>
                <a:latin typeface="+mn-lt"/>
                <a:ea typeface="+mn-ea"/>
                <a:cs typeface="+mn-cs"/>
              </a:rPr>
              <a:t>.</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Tak for opmærksomheden og rigtig god fornøjelse med konferencen!</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25</a:t>
            </a:fld>
            <a:endParaRPr lang="da-DK"/>
          </a:p>
        </p:txBody>
      </p:sp>
    </p:spTree>
    <p:extLst>
      <p:ext uri="{BB962C8B-B14F-4D97-AF65-F5344CB8AC3E}">
        <p14:creationId xmlns:p14="http://schemas.microsoft.com/office/powerpoint/2010/main" val="2048582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a:xfrm>
            <a:off x="685800" y="4840568"/>
            <a:ext cx="5486400" cy="3600450"/>
          </a:xfrm>
        </p:spPr>
        <p:txBody>
          <a:bodyPr/>
          <a:lstStyle/>
          <a:p>
            <a:endParaRPr lang="da-DK" dirty="0"/>
          </a:p>
        </p:txBody>
      </p:sp>
      <p:sp>
        <p:nvSpPr>
          <p:cNvPr id="4" name="Slide Number Placeholder 3"/>
          <p:cNvSpPr>
            <a:spLocks noGrp="1"/>
          </p:cNvSpPr>
          <p:nvPr>
            <p:ph type="sldNum" sz="quarter" idx="10"/>
          </p:nvPr>
        </p:nvSpPr>
        <p:spPr/>
        <p:txBody>
          <a:bodyPr/>
          <a:lstStyle/>
          <a:p>
            <a:pPr>
              <a:defRPr/>
            </a:pPr>
            <a:fld id="{03E87577-FCE3-514D-A8B7-3139F05E7831}" type="slidenum">
              <a:rPr lang="da-DK" smtClean="0"/>
              <a:pPr>
                <a:defRPr/>
              </a:pPr>
              <a:t>30</a:t>
            </a:fld>
            <a:endParaRPr lang="da-DK"/>
          </a:p>
        </p:txBody>
      </p:sp>
    </p:spTree>
    <p:extLst>
      <p:ext uri="{BB962C8B-B14F-4D97-AF65-F5344CB8AC3E}">
        <p14:creationId xmlns:p14="http://schemas.microsoft.com/office/powerpoint/2010/main" val="86259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Jeg er direktør for It-vest – den vestdanske pendant til IT-Universitetet i København.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vores strategi har vi som en af tre søjler </a:t>
            </a:r>
            <a:r>
              <a:rPr lang="da-DK" sz="1200" b="1" kern="1200" dirty="0">
                <a:solidFill>
                  <a:schemeClr val="tx1"/>
                </a:solidFill>
                <a:effectLst/>
                <a:latin typeface="+mn-lt"/>
                <a:ea typeface="+mn-ea"/>
                <a:cs typeface="+mn-cs"/>
              </a:rPr>
              <a:t>Informatik i alle uddannelser</a:t>
            </a:r>
            <a:r>
              <a:rPr lang="da-DK" sz="1200" kern="1200" dirty="0">
                <a:solidFill>
                  <a:schemeClr val="tx1"/>
                </a:solidFill>
                <a:effectLst/>
                <a:latin typeface="+mn-lt"/>
                <a:ea typeface="+mn-ea"/>
                <a:cs typeface="+mn-cs"/>
              </a:rPr>
              <a:t>:</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Informatik i almen uddannelse som og i fag og</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Integration af informatik i universitetsuddannelser</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vores forrige strategi benyttede vi Computational Thinking som benævnelse for dybe digitale kompetencer, men det er nemmere at sige informatik. ;-)</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3</a:t>
            </a:fld>
            <a:endParaRPr lang="da-DK"/>
          </a:p>
        </p:txBody>
      </p:sp>
    </p:spTree>
    <p:extLst>
      <p:ext uri="{BB962C8B-B14F-4D97-AF65-F5344CB8AC3E}">
        <p14:creationId xmlns:p14="http://schemas.microsoft.com/office/powerpoint/2010/main" val="277461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Dagens konference har vi kaldt Computationelle kompetencer i uddannelse – informatikkens relation til andre fag.</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ville ikke lokke jer af huse på et falskt grundlag, og derfor har vi tonet rent flag med denne tilsyneladende lidt sære term.</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Men pointen er enkel – og her beskrevet af Mie Nørgaards fine illustration.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har </a:t>
            </a:r>
            <a:r>
              <a:rPr lang="da-DK" sz="1200" b="1" kern="1200" dirty="0">
                <a:solidFill>
                  <a:schemeClr val="tx1"/>
                </a:solidFill>
                <a:effectLst/>
                <a:latin typeface="+mn-lt"/>
                <a:ea typeface="+mn-ea"/>
                <a:cs typeface="+mn-cs"/>
              </a:rPr>
              <a:t>ikke</a:t>
            </a:r>
            <a:r>
              <a:rPr lang="da-DK" sz="1200" kern="1200" dirty="0">
                <a:solidFill>
                  <a:schemeClr val="tx1"/>
                </a:solidFill>
                <a:effectLst/>
                <a:latin typeface="+mn-lt"/>
                <a:ea typeface="+mn-ea"/>
                <a:cs typeface="+mn-cs"/>
              </a:rPr>
              <a:t> fokus på digitale brugerkompetencer ift. teknologi, der er indkapslet i en sort æske, og hvor andre har bestemt, hvad vi skal kunne og ikke kunne med teknologien.</a:t>
            </a:r>
            <a:endParaRPr lang="en-DK" sz="1200" kern="1200" dirty="0">
              <a:solidFill>
                <a:schemeClr val="tx1"/>
              </a:solidFill>
              <a:effectLst/>
              <a:latin typeface="+mn-lt"/>
              <a:ea typeface="+mn-ea"/>
              <a:cs typeface="+mn-cs"/>
            </a:endParaRPr>
          </a:p>
          <a:p>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 har fokus på at kunne bøje teknologien til eget formål – det man kan, når man ”har fingrene i den digitale frikadellefars”, som en humanist fra Aalborg Universitet så fint har udtrykt det.</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4</a:t>
            </a:fld>
            <a:endParaRPr lang="da-DK"/>
          </a:p>
        </p:txBody>
      </p:sp>
    </p:spTree>
    <p:extLst>
      <p:ext uri="{BB962C8B-B14F-4D97-AF65-F5344CB8AC3E}">
        <p14:creationId xmlns:p14="http://schemas.microsoft.com/office/powerpoint/2010/main" val="271452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I skal have en ultrakort forhistorie til dagens konference – denne del af forhistorien startede i 2008…</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5</a:t>
            </a:fld>
            <a:endParaRPr lang="da-DK"/>
          </a:p>
        </p:txBody>
      </p:sp>
    </p:spTree>
    <p:extLst>
      <p:ext uri="{BB962C8B-B14F-4D97-AF65-F5344CB8AC3E}">
        <p14:creationId xmlns:p14="http://schemas.microsoft.com/office/powerpoint/2010/main" val="302724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Uden at det var orkestreret, var der i en lang række lande initiativer, der havde til formål at udvikle et </a:t>
            </a:r>
            <a:r>
              <a:rPr lang="da-DK" sz="1200" b="1" kern="1200" dirty="0">
                <a:solidFill>
                  <a:schemeClr val="tx1"/>
                </a:solidFill>
                <a:effectLst/>
                <a:latin typeface="+mn-lt"/>
                <a:ea typeface="+mn-ea"/>
                <a:cs typeface="+mn-cs"/>
              </a:rPr>
              <a:t>alment</a:t>
            </a:r>
            <a:r>
              <a:rPr lang="da-DK" sz="1200" kern="1200" dirty="0">
                <a:solidFill>
                  <a:schemeClr val="tx1"/>
                </a:solidFill>
                <a:effectLst/>
                <a:latin typeface="+mn-lt"/>
                <a:ea typeface="+mn-ea"/>
                <a:cs typeface="+mn-cs"/>
              </a:rPr>
              <a:t> informatikfag for alle i 1.-12. klasse.  Her er nævnt </a:t>
            </a:r>
            <a:r>
              <a:rPr lang="da-DK" sz="1200" i="1" kern="1200" dirty="0">
                <a:solidFill>
                  <a:schemeClr val="tx1"/>
                </a:solidFill>
                <a:effectLst/>
                <a:latin typeface="+mn-lt"/>
                <a:ea typeface="+mn-ea"/>
                <a:cs typeface="+mn-cs"/>
              </a:rPr>
              <a:t>nogle</a:t>
            </a:r>
            <a:r>
              <a:rPr lang="da-DK" sz="1200" kern="1200" dirty="0">
                <a:solidFill>
                  <a:schemeClr val="tx1"/>
                </a:solidFill>
                <a:effectLst/>
                <a:latin typeface="+mn-lt"/>
                <a:ea typeface="+mn-ea"/>
                <a:cs typeface="+mn-cs"/>
              </a:rPr>
              <a:t> eksempler.</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6</a:t>
            </a:fld>
            <a:endParaRPr lang="da-DK"/>
          </a:p>
        </p:txBody>
      </p:sp>
    </p:spTree>
    <p:extLst>
      <p:ext uri="{BB962C8B-B14F-4D97-AF65-F5344CB8AC3E}">
        <p14:creationId xmlns:p14="http://schemas.microsoft.com/office/powerpoint/2010/main" val="334871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Fælles for alle disse initiativer var ønsket om at udvikle et ALMENT relevant uddannelsesfag.</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Et fag, der kunne give indsigt og udsyn baseret på såvel konstruktive som kritiske kompetencer ift. informationsteknologien.</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stedet for et nørdet tilbud i kælderen efter skoletid til socialt udfordrede drenge i hvide tennissokker, ville vi udvikle en dannende faglighed relevant for alle uanset fremtidig livsbane.</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Ikke tunnelsyn, men indsigt og udsyn til den verden vi lever i!</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7</a:t>
            </a:fld>
            <a:endParaRPr lang="da-DK"/>
          </a:p>
        </p:txBody>
      </p:sp>
    </p:spTree>
    <p:extLst>
      <p:ext uri="{BB962C8B-B14F-4D97-AF65-F5344CB8AC3E}">
        <p14:creationId xmlns:p14="http://schemas.microsoft.com/office/powerpoint/2010/main" val="204900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Det var dejligt, at vi i 2015 fik permanentgjort informatikfaget i gymnasiet.</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Men det var endnu bedre, at en daværende pædagogisk leder og nuværende gymnasierektor så behovet for at tydeliggøre vigtigheden af informatikfaglighed ikke bare i sig selv, men som en værdifuld faglighed i alle andre fag og discipliner!</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8</a:t>
            </a:fld>
            <a:endParaRPr lang="da-DK"/>
          </a:p>
        </p:txBody>
      </p:sp>
    </p:spTree>
    <p:extLst>
      <p:ext uri="{BB962C8B-B14F-4D97-AF65-F5344CB8AC3E}">
        <p14:creationId xmlns:p14="http://schemas.microsoft.com/office/powerpoint/2010/main" val="325646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Et par år tidligere havde Palle Nowack og jeg skrevet en hvidbog som bidrag til et amerikansk topmøde om ’future </a:t>
            </a:r>
            <a:r>
              <a:rPr lang="da-DK" sz="1200" kern="1200" dirty="0" err="1">
                <a:solidFill>
                  <a:schemeClr val="tx1"/>
                </a:solidFill>
                <a:effectLst/>
                <a:latin typeface="+mn-lt"/>
                <a:ea typeface="+mn-ea"/>
                <a:cs typeface="+mn-cs"/>
              </a:rPr>
              <a:t>directions</a:t>
            </a:r>
            <a:r>
              <a:rPr lang="da-DK" sz="1200" kern="1200" dirty="0">
                <a:solidFill>
                  <a:schemeClr val="tx1"/>
                </a:solidFill>
                <a:effectLst/>
                <a:latin typeface="+mn-lt"/>
                <a:ea typeface="+mn-ea"/>
                <a:cs typeface="+mn-cs"/>
              </a:rPr>
              <a:t> in computing </a:t>
            </a:r>
            <a:r>
              <a:rPr lang="da-DK" sz="1200" kern="1200" dirty="0" err="1">
                <a:solidFill>
                  <a:schemeClr val="tx1"/>
                </a:solidFill>
                <a:effectLst/>
                <a:latin typeface="+mn-lt"/>
                <a:ea typeface="+mn-ea"/>
                <a:cs typeface="+mn-cs"/>
              </a:rPr>
              <a:t>education</a:t>
            </a:r>
            <a:r>
              <a:rPr lang="da-DK" sz="1200" kern="1200" dirty="0">
                <a:solidFill>
                  <a:schemeClr val="tx1"/>
                </a:solidFill>
                <a:effectLst/>
                <a:latin typeface="+mn-lt"/>
                <a:ea typeface="+mn-ea"/>
                <a:cs typeface="+mn-cs"/>
              </a:rPr>
              <a:t>’.</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endParaRPr lang="en-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I artiklen skitserede vi en vision for computationel modellering som en værdifuld tilgang til integration af informatik i andre fag.</a:t>
            </a:r>
            <a:endParaRPr lang="en-DK" sz="1200" kern="1200" dirty="0">
              <a:solidFill>
                <a:schemeClr val="tx1"/>
              </a:solidFill>
              <a:effectLst/>
              <a:latin typeface="+mn-lt"/>
              <a:ea typeface="+mn-ea"/>
              <a:cs typeface="+mn-cs"/>
            </a:endParaRPr>
          </a:p>
          <a:p>
            <a:endParaRPr lang="en-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Så … op af skuffen med hvidbogen, et bank på døren hos Region Midtjylland, og … voila!</a:t>
            </a:r>
            <a:endParaRPr lang="en-DK" sz="1200" kern="1200" dirty="0">
              <a:solidFill>
                <a:schemeClr val="tx1"/>
              </a:solidFill>
              <a:effectLst/>
              <a:latin typeface="+mn-lt"/>
              <a:ea typeface="+mn-ea"/>
              <a:cs typeface="+mn-cs"/>
            </a:endParaRPr>
          </a:p>
          <a:p>
            <a:endParaRPr lang="en-DK" dirty="0"/>
          </a:p>
        </p:txBody>
      </p:sp>
      <p:sp>
        <p:nvSpPr>
          <p:cNvPr id="4" name="Slide Number Placeholder 3"/>
          <p:cNvSpPr>
            <a:spLocks noGrp="1"/>
          </p:cNvSpPr>
          <p:nvPr>
            <p:ph type="sldNum" sz="quarter" idx="5"/>
          </p:nvPr>
        </p:nvSpPr>
        <p:spPr/>
        <p:txBody>
          <a:bodyPr/>
          <a:lstStyle/>
          <a:p>
            <a:fld id="{8913F78A-A18B-7749-92D6-C4BA6CE7B190}" type="slidenum">
              <a:rPr lang="da-DK" smtClean="0"/>
              <a:t>9</a:t>
            </a:fld>
            <a:endParaRPr lang="da-DK"/>
          </a:p>
        </p:txBody>
      </p:sp>
    </p:spTree>
    <p:extLst>
      <p:ext uri="{BB962C8B-B14F-4D97-AF65-F5344CB8AC3E}">
        <p14:creationId xmlns:p14="http://schemas.microsoft.com/office/powerpoint/2010/main" val="220925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9D8D-21E5-AF42-A36D-9601F928274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DCBAA7BB-C35D-884B-A409-0B27C0CFB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1B27CFE-A61D-9C45-AE98-1D5882AB24E7}"/>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5" name="Footer Placeholder 4">
            <a:extLst>
              <a:ext uri="{FF2B5EF4-FFF2-40B4-BE49-F238E27FC236}">
                <a16:creationId xmlns:a16="http://schemas.microsoft.com/office/drawing/2014/main" id="{6F3A7227-806E-FB41-8A25-141B59B51AC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3308EE-9F45-2B4A-BAD7-119832551854}"/>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64976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542F-C46D-C546-A45B-B837F539F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C22104EF-555C-034F-8E3F-2BD5226E7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6889E9F-F08C-344A-86BB-FFD00CE9F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E4382C-E79C-E242-A8FC-98F21720EB0E}"/>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6" name="Footer Placeholder 5">
            <a:extLst>
              <a:ext uri="{FF2B5EF4-FFF2-40B4-BE49-F238E27FC236}">
                <a16:creationId xmlns:a16="http://schemas.microsoft.com/office/drawing/2014/main" id="{90E0EDC0-95CE-5449-9D66-F3BE1995F73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FF0FD10-8965-9F42-9660-175694BE8C4D}"/>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22280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034E9-7CE5-EE49-B058-6F084E305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6DEF1570-5D5F-2442-8C15-672A494C8A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3FA5A279-F5C8-E748-BDBF-E84FE9F30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BAC7F6-44CC-F94E-ACB2-1E4F0D9BC634}"/>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6" name="Footer Placeholder 5">
            <a:extLst>
              <a:ext uri="{FF2B5EF4-FFF2-40B4-BE49-F238E27FC236}">
                <a16:creationId xmlns:a16="http://schemas.microsoft.com/office/drawing/2014/main" id="{B8E78227-3ACF-E149-B798-9D3350B60F0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1A32954-24EF-0C45-9F66-5A355962288C}"/>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122109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6897-73FA-3F47-8060-EF5042C50D43}"/>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3E5AD8FE-C79C-0641-BB55-8D6830A36E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49A115D4-7A59-7941-9B07-EE1E5B5FBE4F}"/>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5" name="Footer Placeholder 4">
            <a:extLst>
              <a:ext uri="{FF2B5EF4-FFF2-40B4-BE49-F238E27FC236}">
                <a16:creationId xmlns:a16="http://schemas.microsoft.com/office/drawing/2014/main" id="{CCD13835-2799-9947-A0B2-3E9BD162E46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AE3B07B-6EB8-4B46-B527-C12DFAE6870C}"/>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214012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150F5-A755-9C4E-B2B9-2CD3E0CC69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1EA00E78-94C3-EA43-9826-C863DCC232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2C77FA19-D032-9746-A750-D436E2EACAAC}"/>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5" name="Footer Placeholder 4">
            <a:extLst>
              <a:ext uri="{FF2B5EF4-FFF2-40B4-BE49-F238E27FC236}">
                <a16:creationId xmlns:a16="http://schemas.microsoft.com/office/drawing/2014/main" id="{1F894B8D-C838-454A-8F43-566CE1FB2CE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4F763D0-180F-9649-B396-567109115B3C}"/>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69127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531E-6E3E-7244-A0F0-90FF3CE54BCD}"/>
              </a:ext>
            </a:extLst>
          </p:cNvPr>
          <p:cNvSpPr>
            <a:spLocks noGrp="1"/>
          </p:cNvSpPr>
          <p:nvPr>
            <p:ph type="title"/>
          </p:nvPr>
        </p:nvSpPr>
        <p:spPr/>
        <p:txBody>
          <a:bodyPr/>
          <a:lstStyle>
            <a:lvl1pPr>
              <a:defRPr>
                <a:solidFill>
                  <a:schemeClr val="bg1">
                    <a:lumMod val="75000"/>
                  </a:schemeClr>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F611F7E5-D701-D544-B356-EAB0C481AB5F}"/>
              </a:ext>
            </a:extLst>
          </p:cNvPr>
          <p:cNvSpPr>
            <a:spLocks noGrp="1"/>
          </p:cNvSpPr>
          <p:nvPr>
            <p:ph idx="1"/>
          </p:nvPr>
        </p:nvSpPr>
        <p:spPr/>
        <p:txBody>
          <a:bodyPr/>
          <a:lstStyle>
            <a:lvl1pPr>
              <a:lnSpc>
                <a:spcPct val="100000"/>
              </a:lnSpc>
              <a:defRPr baseline="0">
                <a:solidFill>
                  <a:schemeClr val="bg1">
                    <a:lumMod val="75000"/>
                  </a:schemeClr>
                </a:solidFill>
              </a:defRPr>
            </a:lvl1pPr>
            <a:lvl2pPr>
              <a:lnSpc>
                <a:spcPct val="100000"/>
              </a:lnSpc>
              <a:defRPr baseline="0">
                <a:solidFill>
                  <a:schemeClr val="accent5"/>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a:extLst>
              <a:ext uri="{FF2B5EF4-FFF2-40B4-BE49-F238E27FC236}">
                <a16:creationId xmlns:a16="http://schemas.microsoft.com/office/drawing/2014/main" id="{9ADC91F5-2016-C941-A6CF-435B7A295C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5F435C5-87C3-EA43-A07C-67C889845646}"/>
              </a:ext>
            </a:extLst>
          </p:cNvPr>
          <p:cNvSpPr>
            <a:spLocks noGrp="1"/>
          </p:cNvSpPr>
          <p:nvPr>
            <p:ph type="sldNum" sz="quarter" idx="12"/>
          </p:nvPr>
        </p:nvSpPr>
        <p:spPr/>
        <p:txBody>
          <a:bodyPr/>
          <a:lstStyle/>
          <a:p>
            <a:fld id="{C5B1D464-956E-474C-86C8-600CA9E0E16E}" type="slidenum">
              <a:rPr lang="da-DK" smtClean="0"/>
              <a:t>‹#›</a:t>
            </a:fld>
            <a:endParaRPr lang="da-DK"/>
          </a:p>
        </p:txBody>
      </p:sp>
      <p:pic>
        <p:nvPicPr>
          <p:cNvPr id="8" name="Picture 7">
            <a:extLst>
              <a:ext uri="{FF2B5EF4-FFF2-40B4-BE49-F238E27FC236}">
                <a16:creationId xmlns:a16="http://schemas.microsoft.com/office/drawing/2014/main" id="{92CA542F-32D9-F641-9007-5458EC2B0C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169" y="6460920"/>
            <a:ext cx="1362062" cy="263178"/>
          </a:xfrm>
          <a:prstGeom prst="rect">
            <a:avLst/>
          </a:prstGeom>
        </p:spPr>
      </p:pic>
    </p:spTree>
    <p:extLst>
      <p:ext uri="{BB962C8B-B14F-4D97-AF65-F5344CB8AC3E}">
        <p14:creationId xmlns:p14="http://schemas.microsoft.com/office/powerpoint/2010/main" val="110428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531E-6E3E-7244-A0F0-90FF3CE54BCD}"/>
              </a:ext>
            </a:extLst>
          </p:cNvPr>
          <p:cNvSpPr>
            <a:spLocks noGrp="1"/>
          </p:cNvSpPr>
          <p:nvPr>
            <p:ph type="title"/>
          </p:nvPr>
        </p:nvSpPr>
        <p:spPr/>
        <p:txBody>
          <a:bodyPr/>
          <a:lstStyle>
            <a:lvl1pPr>
              <a:defRPr>
                <a:solidFill>
                  <a:schemeClr val="bg1">
                    <a:lumMod val="75000"/>
                  </a:schemeClr>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F611F7E5-D701-D544-B356-EAB0C481AB5F}"/>
              </a:ext>
            </a:extLst>
          </p:cNvPr>
          <p:cNvSpPr>
            <a:spLocks noGrp="1"/>
          </p:cNvSpPr>
          <p:nvPr>
            <p:ph idx="1"/>
          </p:nvPr>
        </p:nvSpPr>
        <p:spPr/>
        <p:txBody>
          <a:bodyPr/>
          <a:lstStyle>
            <a:lvl1pPr>
              <a:defRPr baseline="0">
                <a:solidFill>
                  <a:schemeClr val="bg1">
                    <a:lumMod val="75000"/>
                  </a:schemeClr>
                </a:solidFill>
              </a:defRPr>
            </a:lvl1pPr>
            <a:lvl2pPr>
              <a:defRPr baseline="0">
                <a:solidFill>
                  <a:schemeClr val="accent5">
                    <a:lumMod val="75000"/>
                  </a:schemeClr>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a:extLst>
              <a:ext uri="{FF2B5EF4-FFF2-40B4-BE49-F238E27FC236}">
                <a16:creationId xmlns:a16="http://schemas.microsoft.com/office/drawing/2014/main" id="{9ADC91F5-2016-C941-A6CF-435B7A295C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5F435C5-87C3-EA43-A07C-67C889845646}"/>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226623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531E-6E3E-7244-A0F0-90FF3CE54BCD}"/>
              </a:ext>
            </a:extLst>
          </p:cNvPr>
          <p:cNvSpPr>
            <a:spLocks noGrp="1"/>
          </p:cNvSpPr>
          <p:nvPr>
            <p:ph type="title"/>
          </p:nvPr>
        </p:nvSpPr>
        <p:spPr/>
        <p:txBody>
          <a:bodyPr/>
          <a:lstStyle>
            <a:lvl1pPr>
              <a:defRPr>
                <a:solidFill>
                  <a:schemeClr val="bg1">
                    <a:lumMod val="75000"/>
                  </a:schemeClr>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F611F7E5-D701-D544-B356-EAB0C481AB5F}"/>
              </a:ext>
            </a:extLst>
          </p:cNvPr>
          <p:cNvSpPr>
            <a:spLocks noGrp="1"/>
          </p:cNvSpPr>
          <p:nvPr>
            <p:ph idx="1"/>
          </p:nvPr>
        </p:nvSpPr>
        <p:spPr/>
        <p:txBody>
          <a:bodyPr/>
          <a:lstStyle>
            <a:lvl1pPr>
              <a:defRPr baseline="0">
                <a:solidFill>
                  <a:schemeClr val="bg1">
                    <a:lumMod val="75000"/>
                  </a:schemeClr>
                </a:solidFill>
              </a:defRPr>
            </a:lvl1pPr>
            <a:lvl2pPr>
              <a:defRPr baseline="0">
                <a:solidFill>
                  <a:schemeClr val="accent5">
                    <a:lumMod val="75000"/>
                  </a:schemeClr>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Footer Placeholder 4">
            <a:extLst>
              <a:ext uri="{FF2B5EF4-FFF2-40B4-BE49-F238E27FC236}">
                <a16:creationId xmlns:a16="http://schemas.microsoft.com/office/drawing/2014/main" id="{9ADC91F5-2016-C941-A6CF-435B7A295C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5F435C5-87C3-EA43-A07C-67C889845646}"/>
              </a:ext>
            </a:extLst>
          </p:cNvPr>
          <p:cNvSpPr>
            <a:spLocks noGrp="1"/>
          </p:cNvSpPr>
          <p:nvPr>
            <p:ph type="sldNum" sz="quarter" idx="12"/>
          </p:nvPr>
        </p:nvSpPr>
        <p:spPr/>
        <p:txBody>
          <a:bodyPr/>
          <a:lstStyle/>
          <a:p>
            <a:fld id="{C5B1D464-956E-474C-86C8-600CA9E0E16E}" type="slidenum">
              <a:rPr lang="da-DK" smtClean="0"/>
              <a:t>‹#›</a:t>
            </a:fld>
            <a:endParaRPr lang="da-DK"/>
          </a:p>
        </p:txBody>
      </p:sp>
      <p:pic>
        <p:nvPicPr>
          <p:cNvPr id="10" name="Picture 9">
            <a:extLst>
              <a:ext uri="{FF2B5EF4-FFF2-40B4-BE49-F238E27FC236}">
                <a16:creationId xmlns:a16="http://schemas.microsoft.com/office/drawing/2014/main" id="{7BCD97D9-101E-0D4E-A9F8-0861DE9687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581669"/>
            <a:ext cx="12192000" cy="131097"/>
          </a:xfrm>
          <a:prstGeom prst="rect">
            <a:avLst/>
          </a:prstGeom>
        </p:spPr>
      </p:pic>
      <p:pic>
        <p:nvPicPr>
          <p:cNvPr id="8" name="Picture 7">
            <a:extLst>
              <a:ext uri="{FF2B5EF4-FFF2-40B4-BE49-F238E27FC236}">
                <a16:creationId xmlns:a16="http://schemas.microsoft.com/office/drawing/2014/main" id="{C2D7AA65-025C-F041-9CD2-DE7B4E9162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7169" y="6222381"/>
            <a:ext cx="1362062" cy="263178"/>
          </a:xfrm>
          <a:prstGeom prst="rect">
            <a:avLst/>
          </a:prstGeom>
        </p:spPr>
      </p:pic>
    </p:spTree>
    <p:extLst>
      <p:ext uri="{BB962C8B-B14F-4D97-AF65-F5344CB8AC3E}">
        <p14:creationId xmlns:p14="http://schemas.microsoft.com/office/powerpoint/2010/main" val="39395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FA9D-AF11-124E-AE91-D74469E9AA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EF069A83-524D-A04C-9CC7-464938BA8B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B27364-D777-4E4A-9499-8D1EF6DF7D25}"/>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5" name="Footer Placeholder 4">
            <a:extLst>
              <a:ext uri="{FF2B5EF4-FFF2-40B4-BE49-F238E27FC236}">
                <a16:creationId xmlns:a16="http://schemas.microsoft.com/office/drawing/2014/main" id="{12FE038C-919D-7547-A14F-75ACF65187C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57E431D-026D-2047-AEF3-0635EB348BAB}"/>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240554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897C-6B3B-2F40-A372-CC725B2E566F}"/>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B4C823D1-DA72-E940-B8D4-D5A5677248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C9CB4899-AB27-544B-A78A-728598013C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E4409C69-5E72-3143-A78A-C011157B46D6}"/>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6" name="Footer Placeholder 5">
            <a:extLst>
              <a:ext uri="{FF2B5EF4-FFF2-40B4-BE49-F238E27FC236}">
                <a16:creationId xmlns:a16="http://schemas.microsoft.com/office/drawing/2014/main" id="{D8A0A133-7459-DA4E-BB8C-F43C18245D5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9CAFFEE-AC2A-0D49-95F2-8E7FAF808A6F}"/>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44601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0B21-4B6D-F044-A9DE-C49C40D480CE}"/>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4E80AE4B-CA46-3F48-9300-5CE8C47DD2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ABC2F6-3030-5443-9464-570CB1E894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1DEB4266-17F7-C547-8F5D-FA2E0B757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4B505E-73DD-D44E-9E53-1270C6542B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10F3EE1D-4BEB-524F-A29E-C2A99299BE19}"/>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8" name="Footer Placeholder 7">
            <a:extLst>
              <a:ext uri="{FF2B5EF4-FFF2-40B4-BE49-F238E27FC236}">
                <a16:creationId xmlns:a16="http://schemas.microsoft.com/office/drawing/2014/main" id="{29146B41-56AB-B547-9D08-ABEC8AAA41AC}"/>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1A730524-14AD-9C48-92E4-1C4A1E4F72CE}"/>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344397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A4AD-341F-BA4B-8BD6-46A01D8819A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020789-0982-D448-8010-63586D796747}"/>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4" name="Footer Placeholder 3">
            <a:extLst>
              <a:ext uri="{FF2B5EF4-FFF2-40B4-BE49-F238E27FC236}">
                <a16:creationId xmlns:a16="http://schemas.microsoft.com/office/drawing/2014/main" id="{2F52C2BA-B648-8843-9BA9-6D3C584B823D}"/>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DF3C5D5-1283-3147-880E-DC3D7BA42639}"/>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191596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06C757-8175-354F-9A59-CEB395A4C548}"/>
              </a:ext>
            </a:extLst>
          </p:cNvPr>
          <p:cNvSpPr>
            <a:spLocks noGrp="1"/>
          </p:cNvSpPr>
          <p:nvPr>
            <p:ph type="dt" sz="half" idx="10"/>
          </p:nvPr>
        </p:nvSpPr>
        <p:spPr/>
        <p:txBody>
          <a:bodyPr/>
          <a:lstStyle/>
          <a:p>
            <a:fld id="{2AC90CED-94EB-AE44-A1C8-6273ED5A8AFA}" type="datetimeFigureOut">
              <a:rPr lang="da-DK" smtClean="0"/>
              <a:t>25.05.2022</a:t>
            </a:fld>
            <a:endParaRPr lang="da-DK"/>
          </a:p>
        </p:txBody>
      </p:sp>
      <p:sp>
        <p:nvSpPr>
          <p:cNvPr id="3" name="Footer Placeholder 2">
            <a:extLst>
              <a:ext uri="{FF2B5EF4-FFF2-40B4-BE49-F238E27FC236}">
                <a16:creationId xmlns:a16="http://schemas.microsoft.com/office/drawing/2014/main" id="{11DE38CF-7079-9D40-A64B-F79D9DCDB538}"/>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AC8C4E5-1FB6-0D49-9882-1BD293ACA804}"/>
              </a:ext>
            </a:extLst>
          </p:cNvPr>
          <p:cNvSpPr>
            <a:spLocks noGrp="1"/>
          </p:cNvSpPr>
          <p:nvPr>
            <p:ph type="sldNum" sz="quarter" idx="12"/>
          </p:nvPr>
        </p:nvSpPr>
        <p:spPr/>
        <p:txBody>
          <a:bodyPr/>
          <a:lstStyle/>
          <a:p>
            <a:fld id="{C5B1D464-956E-474C-86C8-600CA9E0E16E}" type="slidenum">
              <a:rPr lang="da-DK" smtClean="0"/>
              <a:t>‹#›</a:t>
            </a:fld>
            <a:endParaRPr lang="da-DK"/>
          </a:p>
        </p:txBody>
      </p:sp>
    </p:spTree>
    <p:extLst>
      <p:ext uri="{BB962C8B-B14F-4D97-AF65-F5344CB8AC3E}">
        <p14:creationId xmlns:p14="http://schemas.microsoft.com/office/powerpoint/2010/main" val="357382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2083B-2450-9045-B632-D66B9E981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698CE5DE-24B9-C54E-B610-91499E9BA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6AD4D62E-BA0C-534C-9E2F-1780D7C81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90CED-94EB-AE44-A1C8-6273ED5A8AFA}" type="datetimeFigureOut">
              <a:rPr lang="da-DK" smtClean="0"/>
              <a:t>25.05.2022</a:t>
            </a:fld>
            <a:endParaRPr lang="da-DK"/>
          </a:p>
        </p:txBody>
      </p:sp>
      <p:sp>
        <p:nvSpPr>
          <p:cNvPr id="5" name="Footer Placeholder 4">
            <a:extLst>
              <a:ext uri="{FF2B5EF4-FFF2-40B4-BE49-F238E27FC236}">
                <a16:creationId xmlns:a16="http://schemas.microsoft.com/office/drawing/2014/main" id="{01A37AEE-2233-6C46-97E5-75B4C6454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7DD4196-F9C5-8D43-9E81-1A3E41A4B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1D464-956E-474C-86C8-600CA9E0E16E}" type="slidenum">
              <a:rPr lang="da-DK" smtClean="0"/>
              <a:t>‹#›</a:t>
            </a:fld>
            <a:endParaRPr lang="da-DK"/>
          </a:p>
        </p:txBody>
      </p:sp>
    </p:spTree>
    <p:extLst>
      <p:ext uri="{BB962C8B-B14F-4D97-AF65-F5344CB8AC3E}">
        <p14:creationId xmlns:p14="http://schemas.microsoft.com/office/powerpoint/2010/main" val="353276660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cctd.au.dk/projects/digital-empowerment-in-danish-high-schools/" TargetMode="External"/><Relationship Id="rId4" Type="http://schemas.openxmlformats.org/officeDocument/2006/relationships/image" Target="../media/image24.png"/><Relationship Id="rId9"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dataekspeditioner.d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tiff"/></Relationships>
</file>

<file path=ppt/slides/_rels/slide16.xml.rels><?xml version="1.0" encoding="UTF-8" standalone="yes"?>
<Relationships xmlns="http://schemas.openxmlformats.org/package/2006/relationships"><Relationship Id="rId8" Type="http://schemas.openxmlformats.org/officeDocument/2006/relationships/image" Target="../media/image40.tiff"/><Relationship Id="rId13" Type="http://schemas.openxmlformats.org/officeDocument/2006/relationships/image" Target="../media/image45.png"/><Relationship Id="rId3" Type="http://schemas.openxmlformats.org/officeDocument/2006/relationships/image" Target="../media/image36.tiff"/><Relationship Id="rId7" Type="http://schemas.openxmlformats.org/officeDocument/2006/relationships/image" Target="../media/image39.tiff"/><Relationship Id="rId12" Type="http://schemas.openxmlformats.org/officeDocument/2006/relationships/image" Target="../media/image44.tif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3.tiff"/><Relationship Id="rId5" Type="http://schemas.openxmlformats.org/officeDocument/2006/relationships/image" Target="../media/image38.png"/><Relationship Id="rId15" Type="http://schemas.openxmlformats.org/officeDocument/2006/relationships/image" Target="../media/image1.emf"/><Relationship Id="rId10" Type="http://schemas.openxmlformats.org/officeDocument/2006/relationships/image" Target="../media/image42.tiff"/><Relationship Id="rId4" Type="http://schemas.openxmlformats.org/officeDocument/2006/relationships/image" Target="../media/image37.tiff"/><Relationship Id="rId9" Type="http://schemas.openxmlformats.org/officeDocument/2006/relationships/image" Target="../media/image41.tiff"/><Relationship Id="rId14" Type="http://schemas.openxmlformats.org/officeDocument/2006/relationships/image" Target="../media/image46.tif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image" Target="../media/image48.png"/><Relationship Id="rId4" Type="http://schemas.openxmlformats.org/officeDocument/2006/relationships/hyperlink" Target="https://di.ku.dk/ominstituttet/jubilee/dikus_jubilaeumsskrift/3.Datalogi_____l__ren_om_data.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tif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t-vest.dk/events/konference-om-computationelle-kompetencer-i-uddannelse" TargetMode="External"/><Relationship Id="rId5" Type="http://schemas.openxmlformats.org/officeDocument/2006/relationships/image" Target="../media/image5.png"/><Relationship Id="rId4" Type="http://schemas.openxmlformats.org/officeDocument/2006/relationships/hyperlink" Target="https://www.it-vest.dk/aktiviteter/tidligere-aktiviteter/it-i-gymnasiet"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dighumlab.org/" TargetMode="External"/><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1.emf"/><Relationship Id="rId21" Type="http://schemas.openxmlformats.org/officeDocument/2006/relationships/image" Target="../media/image65.png"/><Relationship Id="rId7" Type="http://schemas.openxmlformats.org/officeDocument/2006/relationships/image" Target="../media/image54.png"/><Relationship Id="rId12" Type="http://schemas.openxmlformats.org/officeDocument/2006/relationships/hyperlink" Target="https://www.teknosofikum.dk/" TargetMode="External"/><Relationship Id="rId17" Type="http://schemas.openxmlformats.org/officeDocument/2006/relationships/image" Target="../media/image61.png"/><Relationship Id="rId2" Type="http://schemas.openxmlformats.org/officeDocument/2006/relationships/notesSlide" Target="../notesSlides/notesSlide20.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hyperlink" Target="https://dighumlab.org/dc/" TargetMode="External"/><Relationship Id="rId11" Type="http://schemas.openxmlformats.org/officeDocument/2006/relationships/image" Target="../media/image56.png"/><Relationship Id="rId24" Type="http://schemas.openxmlformats.org/officeDocument/2006/relationships/image" Target="../media/image67.png"/><Relationship Id="rId5" Type="http://schemas.openxmlformats.org/officeDocument/2006/relationships/image" Target="../media/image53.png"/><Relationship Id="rId15" Type="http://schemas.openxmlformats.org/officeDocument/2006/relationships/image" Target="../media/image59.png"/><Relationship Id="rId23" Type="http://schemas.openxmlformats.org/officeDocument/2006/relationships/hyperlink" Target="https://www.it-vest.dk/aktiviteter/podcast-om-computational-thinking" TargetMode="External"/><Relationship Id="rId10" Type="http://schemas.openxmlformats.org/officeDocument/2006/relationships/hyperlink" Target="https://www.caldiss.aau.dk/" TargetMode="External"/><Relationship Id="rId19" Type="http://schemas.openxmlformats.org/officeDocument/2006/relationships/image" Target="../media/image63.png"/><Relationship Id="rId4" Type="http://schemas.openxmlformats.org/officeDocument/2006/relationships/hyperlink" Target="https://dighumlab.org/dl/" TargetMode="External"/><Relationship Id="rId9" Type="http://schemas.openxmlformats.org/officeDocument/2006/relationships/image" Target="../media/image55.png"/><Relationship Id="rId14" Type="http://schemas.openxmlformats.org/officeDocument/2006/relationships/image" Target="../media/image58.png"/><Relationship Id="rId22" Type="http://schemas.openxmlformats.org/officeDocument/2006/relationships/image" Target="../media/image66.gif"/></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link.springer.com/book/10.1007/978-3-030-86144-5" TargetMode="External"/><Relationship Id="rId7"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hyperlink" Target="https://link.springer.com/content/pdf/10.1007%2F978-3-030-86144-5_26.pdf" TargetMode="Externa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hyperlink" Target="https://guzdial.engin.umich.edu/" TargetMode="External"/><Relationship Id="rId13" Type="http://schemas.openxmlformats.org/officeDocument/2006/relationships/image" Target="../media/image77.jpeg"/><Relationship Id="rId3" Type="http://schemas.openxmlformats.org/officeDocument/2006/relationships/image" Target="../media/image1.emf"/><Relationship Id="rId7" Type="http://schemas.openxmlformats.org/officeDocument/2006/relationships/image" Target="../media/image73.png"/><Relationship Id="rId12"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hyperlink" Target="https://www.canterbury.ac.nz/engineering/contact-us/people/tim-bell.html" TargetMode="External"/><Relationship Id="rId5" Type="http://schemas.openxmlformats.org/officeDocument/2006/relationships/hyperlink" Target="https://www.kcl.ac.uk/people/michael-kolling" TargetMode="External"/><Relationship Id="rId15" Type="http://schemas.openxmlformats.org/officeDocument/2006/relationships/hyperlink" Target="https://www.dropbox.com/s/g4hgerhniosm58x/2021-11-09%20--%20International%20researchers%20and%20leaders%20about%20the%20Danish%20model.pdf?dl=0'" TargetMode="External"/><Relationship Id="rId10" Type="http://schemas.openxmlformats.org/officeDocument/2006/relationships/image" Target="../media/image75.png"/><Relationship Id="rId4" Type="http://schemas.openxmlformats.org/officeDocument/2006/relationships/image" Target="../media/image71.jpeg"/><Relationship Id="rId9" Type="http://schemas.openxmlformats.org/officeDocument/2006/relationships/image" Target="../media/image74.png"/><Relationship Id="rId14" Type="http://schemas.openxmlformats.org/officeDocument/2006/relationships/image" Target="../media/image78.jpe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hyperlink" Target="https://www.whitehouse.gov/the-press-office/2016/01/30/weekly-address-giving-every-student-opportunity-learn-through-computer" TargetMode="External"/><Relationship Id="rId7" Type="http://schemas.openxmlformats.org/officeDocument/2006/relationships/hyperlink" Target="https://blog.teachcomputing.org/our-visio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0.png"/><Relationship Id="rId11" Type="http://schemas.openxmlformats.org/officeDocument/2006/relationships/image" Target="../media/image83.png"/><Relationship Id="rId5" Type="http://schemas.openxmlformats.org/officeDocument/2006/relationships/hyperlink" Target="https://royalsociety.org/topics-policy/projects/computing-education/" TargetMode="External"/><Relationship Id="rId10" Type="http://schemas.openxmlformats.org/officeDocument/2006/relationships/image" Target="../media/image82.png"/><Relationship Id="rId4" Type="http://schemas.openxmlformats.org/officeDocument/2006/relationships/image" Target="../media/image79.png"/><Relationship Id="rId9" Type="http://schemas.openxmlformats.org/officeDocument/2006/relationships/hyperlink" Target="https://ec.europa.eu/education/education-in-the-eu/digital-education-action-plan_e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emf"/><Relationship Id="rId4" Type="http://schemas.openxmlformats.org/officeDocument/2006/relationships/image" Target="../media/image85.jpe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it-vest.dk/aktiviteter/podcast-om-computational-thinking/episode-11-sukkerroer-og-barselsorlov-modeller-i-samfundsfag-og-historie" TargetMode="External"/><Relationship Id="rId13"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2.jpeg"/><Relationship Id="rId12" Type="http://schemas.openxmlformats.org/officeDocument/2006/relationships/hyperlink" Target="https://www.it-vest.dk/aktiviteter/podcast-om-computational-thinking/episode-14-penduler-tornadoer-og-omvendt-tyngdekraft-fysikuddannelse-med-computationelle-faerdigheder" TargetMode="External"/><Relationship Id="rId2" Type="http://schemas.openxmlformats.org/officeDocument/2006/relationships/hyperlink" Target="https://www.it-vest.dk/aktiviteter/podcast-om-computational-thinking" TargetMode="External"/><Relationship Id="rId16"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hyperlink" Target="https://www.it-vest.dk/aktiviteter/podcast-om-computational-thinking/episode-10-klimamodeller-og-cellemembraner-kode-og-faglighed-i-smuk-balance" TargetMode="External"/><Relationship Id="rId11" Type="http://schemas.openxmlformats.org/officeDocument/2006/relationships/image" Target="../media/image94.jpeg"/><Relationship Id="rId5" Type="http://schemas.openxmlformats.org/officeDocument/2006/relationships/image" Target="../media/image91.jpeg"/><Relationship Id="rId15" Type="http://schemas.openxmlformats.org/officeDocument/2006/relationships/image" Target="../media/image96.jpeg"/><Relationship Id="rId10" Type="http://schemas.openxmlformats.org/officeDocument/2006/relationships/hyperlink" Target="https://www.it-vest.dk/aktiviteter/podcast-om-computational-thinking/episode-12-intelligente-skolemoebler-og-mikrocomputere-computationelle-kompetencer-i-folkeskolen" TargetMode="External"/><Relationship Id="rId4" Type="http://schemas.openxmlformats.org/officeDocument/2006/relationships/hyperlink" Target="https://www.it-vest.dk/aktiviteter/podcast-om-computational-thinking/episode-9-systemforstaaelse-med-agentbaseret-modellering-og-tusindvis-af-virtuelle-skildpadder" TargetMode="External"/><Relationship Id="rId9" Type="http://schemas.openxmlformats.org/officeDocument/2006/relationships/image" Target="../media/image93.jpeg"/><Relationship Id="rId14" Type="http://schemas.openxmlformats.org/officeDocument/2006/relationships/hyperlink" Target="https://www.it-vest.dk/aktiviteter/podcast-om-computational-thinking/episode-17-simple-agenter-og-komplekse-faenomener-oprindelsen-af-agentbaseret-modellerin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link.springer.com/article/10.1007/s10956-015-9581-5" TargetMode="External"/><Relationship Id="rId3" Type="http://schemas.openxmlformats.org/officeDocument/2006/relationships/image" Target="../media/image97.png"/><Relationship Id="rId7" Type="http://schemas.openxmlformats.org/officeDocument/2006/relationships/image" Target="../media/image99.png"/><Relationship Id="rId12" Type="http://schemas.openxmlformats.org/officeDocument/2006/relationships/image" Target="../media/image102.png"/><Relationship Id="rId2" Type="http://schemas.openxmlformats.org/officeDocument/2006/relationships/hyperlink" Target="https://www.it-vest.dk/aktiviteter/podcast-om-computational-thinking" TargetMode="Externa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hyperlink" Target="https://www.dropbox.com/s/zxrfauhwb4utrzq/2019-10-09%20--%20Systemforst%C3%A5else%20%E2%80%93%20et%20fag%2C%20du%20ikke%20kan%20f%C3%A5%20-%20Altinget%3A%20digital%20-%20Udgives%20sammen%20med%20Mandag%20Morgen%20Next.pdf?dl=0" TargetMode="External"/><Relationship Id="rId11" Type="http://schemas.openxmlformats.org/officeDocument/2006/relationships/hyperlink" Target="https://www.it-vest.dk/aktiviteter/informatik-og-computational-thinking" TargetMode="External"/><Relationship Id="rId5" Type="http://schemas.openxmlformats.org/officeDocument/2006/relationships/image" Target="../media/image98.png"/><Relationship Id="rId15" Type="http://schemas.openxmlformats.org/officeDocument/2006/relationships/image" Target="../media/image104.png"/><Relationship Id="rId10" Type="http://schemas.openxmlformats.org/officeDocument/2006/relationships/image" Target="../media/image101.png"/><Relationship Id="rId4" Type="http://schemas.openxmlformats.org/officeDocument/2006/relationships/hyperlink" Target="https://www.gov.uk/government/publications/computational-modelling-blackett-review" TargetMode="External"/><Relationship Id="rId9" Type="http://schemas.openxmlformats.org/officeDocument/2006/relationships/hyperlink" Target="https://www.theatlantic.com/science/archive/2018/04/the-scientific-paper-is-obsolete/556676/" TargetMode="External"/><Relationship Id="rId14"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hyperlink" Target="https://www.tantlab.aau.dk/" TargetMode="External"/><Relationship Id="rId7" Type="http://schemas.openxmlformats.org/officeDocument/2006/relationships/hyperlink" Target="https://it-vest.dk/aktiviteter/podcast-om-computational-thinking/episode-7-folkekultur-paa-facebook-besoeg-i-det-tekno-antropologiske-laboratoriu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7.tiff"/><Relationship Id="rId5" Type="http://schemas.openxmlformats.org/officeDocument/2006/relationships/hyperlink" Target="https://it-vest.dk/aktiviteter/podcast-om-computational-thinking/" TargetMode="External"/><Relationship Id="rId4" Type="http://schemas.openxmlformats.org/officeDocument/2006/relationships/image" Target="../media/image106.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dl.acm.org/doi/pdf/10.1145/2445196.2445382" TargetMode="External"/><Relationship Id="rId13" Type="http://schemas.openxmlformats.org/officeDocument/2006/relationships/image" Target="../media/image15.png"/><Relationship Id="rId3" Type="http://schemas.openxmlformats.org/officeDocument/2006/relationships/image" Target="../media/image1.emf"/><Relationship Id="rId7" Type="http://schemas.openxmlformats.org/officeDocument/2006/relationships/image" Target="../media/image11.gif"/><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dl.acm.org/doi/10.5555/2667199.2667214"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image" Target="../media/image17.png"/><Relationship Id="rId10" Type="http://schemas.openxmlformats.org/officeDocument/2006/relationships/hyperlink" Target="https://dl.acm.org/doi/10.1145/2445196.2445277" TargetMode="External"/><Relationship Id="rId4" Type="http://schemas.openxmlformats.org/officeDocument/2006/relationships/hyperlink" Target="https://dl.acm.org/doi/abs/10.1145/2481449.2481454" TargetMode="External"/><Relationship Id="rId9" Type="http://schemas.openxmlformats.org/officeDocument/2006/relationships/image" Target="../media/image12.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s://cs.au.dk/~mec/publications/conference/45--koli201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F4BAF-695A-F041-95C9-00A0D235C4D5}"/>
              </a:ext>
            </a:extLst>
          </p:cNvPr>
          <p:cNvSpPr>
            <a:spLocks noGrp="1"/>
          </p:cNvSpPr>
          <p:nvPr>
            <p:ph type="ctrTitle"/>
          </p:nvPr>
        </p:nvSpPr>
        <p:spPr>
          <a:xfrm>
            <a:off x="831101" y="1412220"/>
            <a:ext cx="10446657" cy="617310"/>
          </a:xfrm>
        </p:spPr>
        <p:txBody>
          <a:bodyPr>
            <a:noAutofit/>
          </a:bodyPr>
          <a:lstStyle/>
          <a:p>
            <a:pPr algn="l"/>
            <a:r>
              <a:rPr lang="da-DK" sz="4000" dirty="0">
                <a:solidFill>
                  <a:srgbClr val="9CC7CE"/>
                </a:solidFill>
              </a:rPr>
              <a:t>i uddannelse</a:t>
            </a:r>
            <a:endParaRPr lang="en-DK" sz="4000" dirty="0">
              <a:solidFill>
                <a:srgbClr val="9CC7CE"/>
              </a:solidFill>
            </a:endParaRPr>
          </a:p>
        </p:txBody>
      </p:sp>
      <p:sp>
        <p:nvSpPr>
          <p:cNvPr id="17" name="TextBox 16">
            <a:extLst>
              <a:ext uri="{FF2B5EF4-FFF2-40B4-BE49-F238E27FC236}">
                <a16:creationId xmlns:a16="http://schemas.microsoft.com/office/drawing/2014/main" id="{2ECCF740-F377-7242-B811-E81E7F961F94}"/>
              </a:ext>
            </a:extLst>
          </p:cNvPr>
          <p:cNvSpPr txBox="1"/>
          <p:nvPr/>
        </p:nvSpPr>
        <p:spPr>
          <a:xfrm>
            <a:off x="831101" y="605607"/>
            <a:ext cx="8276625" cy="769441"/>
          </a:xfrm>
          <a:prstGeom prst="rect">
            <a:avLst/>
          </a:prstGeom>
          <a:noFill/>
        </p:spPr>
        <p:txBody>
          <a:bodyPr wrap="none" rtlCol="0">
            <a:spAutoFit/>
          </a:bodyPr>
          <a:lstStyle/>
          <a:p>
            <a:r>
              <a:rPr lang="da-DK" sz="4400" b="1" dirty="0">
                <a:solidFill>
                  <a:srgbClr val="5AA2AE"/>
                </a:solidFill>
              </a:rPr>
              <a:t>Computationelle kompetencer</a:t>
            </a:r>
            <a:endParaRPr lang="en-DK" sz="4400" b="1" dirty="0">
              <a:solidFill>
                <a:srgbClr val="5AA2AE"/>
              </a:solidFill>
            </a:endParaRPr>
          </a:p>
        </p:txBody>
      </p:sp>
      <p:sp>
        <p:nvSpPr>
          <p:cNvPr id="31" name="TextBox 30">
            <a:extLst>
              <a:ext uri="{FF2B5EF4-FFF2-40B4-BE49-F238E27FC236}">
                <a16:creationId xmlns:a16="http://schemas.microsoft.com/office/drawing/2014/main" id="{69BC5DE9-9527-3E47-B942-4E1446ECD61E}"/>
              </a:ext>
            </a:extLst>
          </p:cNvPr>
          <p:cNvSpPr txBox="1"/>
          <p:nvPr/>
        </p:nvSpPr>
        <p:spPr>
          <a:xfrm>
            <a:off x="8475530" y="6363774"/>
            <a:ext cx="2794355" cy="276999"/>
          </a:xfrm>
          <a:prstGeom prst="rect">
            <a:avLst/>
          </a:prstGeom>
          <a:noFill/>
        </p:spPr>
        <p:txBody>
          <a:bodyPr wrap="none" rtlCol="0">
            <a:spAutoFit/>
          </a:bodyPr>
          <a:lstStyle/>
          <a:p>
            <a:pPr algn="r"/>
            <a:r>
              <a:rPr lang="en-DK" sz="1200" dirty="0">
                <a:solidFill>
                  <a:schemeClr val="bg1">
                    <a:lumMod val="50000"/>
                  </a:schemeClr>
                </a:solidFill>
              </a:rPr>
              <a:t>Konference,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DE003C6-DCFD-174A-83C6-16746592E610}"/>
              </a:ext>
            </a:extLst>
          </p:cNvPr>
          <p:cNvGrpSpPr>
            <a:grpSpLocks noChangeAspect="1"/>
          </p:cNvGrpSpPr>
          <p:nvPr/>
        </p:nvGrpSpPr>
        <p:grpSpPr>
          <a:xfrm>
            <a:off x="1450959" y="2290137"/>
            <a:ext cx="5462538" cy="3801600"/>
            <a:chOff x="5880538" y="2412141"/>
            <a:chExt cx="4992092" cy="3474198"/>
          </a:xfrm>
        </p:grpSpPr>
        <p:pic>
          <p:nvPicPr>
            <p:cNvPr id="7" name="Picture 6">
              <a:extLst>
                <a:ext uri="{FF2B5EF4-FFF2-40B4-BE49-F238E27FC236}">
                  <a16:creationId xmlns:a16="http://schemas.microsoft.com/office/drawing/2014/main" id="{52A6C362-953B-AE4E-B828-17276E2058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909" y="2506965"/>
              <a:ext cx="4926840" cy="3379374"/>
            </a:xfrm>
            <a:prstGeom prst="rect">
              <a:avLst/>
            </a:prstGeom>
          </p:spPr>
        </p:pic>
        <p:sp>
          <p:nvSpPr>
            <p:cNvPr id="8" name="Rectangle 7">
              <a:extLst>
                <a:ext uri="{FF2B5EF4-FFF2-40B4-BE49-F238E27FC236}">
                  <a16:creationId xmlns:a16="http://schemas.microsoft.com/office/drawing/2014/main" id="{110F48A2-37D3-6B49-988D-1960747831FB}"/>
                </a:ext>
              </a:extLst>
            </p:cNvPr>
            <p:cNvSpPr/>
            <p:nvPr/>
          </p:nvSpPr>
          <p:spPr>
            <a:xfrm>
              <a:off x="5880538" y="2412141"/>
              <a:ext cx="310055" cy="3474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Rectangle 8">
              <a:extLst>
                <a:ext uri="{FF2B5EF4-FFF2-40B4-BE49-F238E27FC236}">
                  <a16:creationId xmlns:a16="http://schemas.microsoft.com/office/drawing/2014/main" id="{A15CF504-EC99-F747-90AE-9726ABBBB216}"/>
                </a:ext>
              </a:extLst>
            </p:cNvPr>
            <p:cNvSpPr/>
            <p:nvPr/>
          </p:nvSpPr>
          <p:spPr>
            <a:xfrm>
              <a:off x="10562575" y="2412141"/>
              <a:ext cx="310055" cy="3474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3" name="TextBox 2">
            <a:extLst>
              <a:ext uri="{FF2B5EF4-FFF2-40B4-BE49-F238E27FC236}">
                <a16:creationId xmlns:a16="http://schemas.microsoft.com/office/drawing/2014/main" id="{BFDF52C0-08EA-7840-B4FA-015BB80888F2}"/>
              </a:ext>
            </a:extLst>
          </p:cNvPr>
          <p:cNvSpPr txBox="1"/>
          <p:nvPr/>
        </p:nvSpPr>
        <p:spPr>
          <a:xfrm>
            <a:off x="7375777" y="2365863"/>
            <a:ext cx="2584362" cy="3754874"/>
          </a:xfrm>
          <a:prstGeom prst="rect">
            <a:avLst/>
          </a:prstGeom>
          <a:noFill/>
        </p:spPr>
        <p:txBody>
          <a:bodyPr wrap="none" rtlCol="0">
            <a:spAutoFit/>
          </a:bodyPr>
          <a:lstStyle/>
          <a:p>
            <a:r>
              <a:rPr lang="en-DK" sz="1400" dirty="0">
                <a:solidFill>
                  <a:srgbClr val="9CC7CE"/>
                </a:solidFill>
              </a:rPr>
              <a:t>Digitale brugskompetencer</a:t>
            </a:r>
          </a:p>
          <a:p>
            <a:r>
              <a:rPr lang="en-DK" sz="1400" dirty="0">
                <a:solidFill>
                  <a:srgbClr val="9CC7CE"/>
                </a:solidFill>
              </a:rPr>
              <a:t>Kommunikation</a:t>
            </a:r>
          </a:p>
          <a:p>
            <a:r>
              <a:rPr lang="en-DK" sz="1400" dirty="0">
                <a:solidFill>
                  <a:srgbClr val="9CC7CE"/>
                </a:solidFill>
              </a:rPr>
              <a:t>Samarbejde</a:t>
            </a:r>
          </a:p>
          <a:p>
            <a:r>
              <a:rPr lang="en-DK" sz="1400" dirty="0">
                <a:solidFill>
                  <a:srgbClr val="9CC7CE"/>
                </a:solidFill>
              </a:rPr>
              <a:t>Sikkerhed</a:t>
            </a:r>
          </a:p>
          <a:p>
            <a:r>
              <a:rPr lang="en-DK" sz="1400" dirty="0">
                <a:solidFill>
                  <a:srgbClr val="9CC7CE"/>
                </a:solidFill>
              </a:rPr>
              <a:t>Internettet</a:t>
            </a:r>
          </a:p>
          <a:p>
            <a:r>
              <a:rPr lang="en-DK" sz="1400" dirty="0">
                <a:solidFill>
                  <a:srgbClr val="9CC7CE"/>
                </a:solidFill>
              </a:rPr>
              <a:t>WWW</a:t>
            </a:r>
          </a:p>
          <a:p>
            <a:r>
              <a:rPr lang="en-DK" sz="1400" dirty="0">
                <a:solidFill>
                  <a:srgbClr val="9CC7CE"/>
                </a:solidFill>
              </a:rPr>
              <a:t>SoMe</a:t>
            </a:r>
          </a:p>
          <a:p>
            <a:r>
              <a:rPr lang="en-DK" sz="1400" dirty="0">
                <a:solidFill>
                  <a:srgbClr val="9CC7CE"/>
                </a:solidFill>
              </a:rPr>
              <a:t>Apps</a:t>
            </a:r>
          </a:p>
          <a:p>
            <a:r>
              <a:rPr lang="en-DK" sz="1400" dirty="0">
                <a:solidFill>
                  <a:srgbClr val="5AA2AE"/>
                </a:solidFill>
              </a:rPr>
              <a:t>Data</a:t>
            </a:r>
          </a:p>
          <a:p>
            <a:r>
              <a:rPr lang="en-DK" sz="1400" dirty="0">
                <a:solidFill>
                  <a:srgbClr val="5AA2AE"/>
                </a:solidFill>
              </a:rPr>
              <a:t>Big data</a:t>
            </a:r>
          </a:p>
          <a:p>
            <a:r>
              <a:rPr lang="en-DK" sz="1400" dirty="0">
                <a:solidFill>
                  <a:srgbClr val="5AA2AE"/>
                </a:solidFill>
              </a:rPr>
              <a:t>Digitalisering</a:t>
            </a:r>
          </a:p>
          <a:p>
            <a:r>
              <a:rPr lang="en-DK" sz="1400" dirty="0">
                <a:solidFill>
                  <a:srgbClr val="5AA2AE"/>
                </a:solidFill>
              </a:rPr>
              <a:t>Internet of things</a:t>
            </a:r>
          </a:p>
          <a:p>
            <a:r>
              <a:rPr lang="en-DK" sz="1400" dirty="0">
                <a:solidFill>
                  <a:srgbClr val="5AA2AE"/>
                </a:solidFill>
              </a:rPr>
              <a:t>Kunstig intelligens</a:t>
            </a:r>
          </a:p>
          <a:p>
            <a:r>
              <a:rPr lang="en-DK" sz="1400" dirty="0">
                <a:solidFill>
                  <a:srgbClr val="5AA2AE"/>
                </a:solidFill>
              </a:rPr>
              <a:t>Computational literacy</a:t>
            </a:r>
          </a:p>
          <a:p>
            <a:r>
              <a:rPr lang="en-DK" sz="1400" dirty="0">
                <a:solidFill>
                  <a:srgbClr val="5AA2AE"/>
                </a:solidFill>
              </a:rPr>
              <a:t>Computationelle metoder</a:t>
            </a:r>
          </a:p>
          <a:p>
            <a:r>
              <a:rPr lang="en-DK" sz="1400" dirty="0">
                <a:solidFill>
                  <a:srgbClr val="5AA2AE"/>
                </a:solidFill>
              </a:rPr>
              <a:t>Computationel modellering</a:t>
            </a:r>
          </a:p>
          <a:p>
            <a:r>
              <a:rPr lang="en-DK" sz="1400" dirty="0">
                <a:solidFill>
                  <a:srgbClr val="5AA2AE"/>
                </a:solidFill>
              </a:rPr>
              <a:t>Program or be programmed...</a:t>
            </a:r>
          </a:p>
        </p:txBody>
      </p:sp>
      <p:pic>
        <p:nvPicPr>
          <p:cNvPr id="6" name="Picture 5">
            <a:extLst>
              <a:ext uri="{FF2B5EF4-FFF2-40B4-BE49-F238E27FC236}">
                <a16:creationId xmlns:a16="http://schemas.microsoft.com/office/drawing/2014/main" id="{D6972A04-EEF1-A744-86BF-750C1CC1D1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3" y="-1186710"/>
            <a:ext cx="12312502" cy="8568835"/>
          </a:xfrm>
          <a:prstGeom prst="rect">
            <a:avLst/>
          </a:prstGeom>
        </p:spPr>
      </p:pic>
      <p:sp>
        <p:nvSpPr>
          <p:cNvPr id="14" name="TextBox 13">
            <a:extLst>
              <a:ext uri="{FF2B5EF4-FFF2-40B4-BE49-F238E27FC236}">
                <a16:creationId xmlns:a16="http://schemas.microsoft.com/office/drawing/2014/main" id="{252AC3B5-14F7-8FFA-397A-5CBE78C733CD}"/>
              </a:ext>
            </a:extLst>
          </p:cNvPr>
          <p:cNvSpPr txBox="1"/>
          <p:nvPr/>
        </p:nvSpPr>
        <p:spPr>
          <a:xfrm>
            <a:off x="650220" y="5875972"/>
            <a:ext cx="2274982" cy="461665"/>
          </a:xfrm>
          <a:prstGeom prst="rect">
            <a:avLst/>
          </a:prstGeom>
          <a:noFill/>
        </p:spPr>
        <p:txBody>
          <a:bodyPr wrap="none" rtlCol="0">
            <a:spAutoFit/>
          </a:bodyPr>
          <a:lstStyle/>
          <a:p>
            <a:r>
              <a:rPr lang="en-DK" sz="2400" dirty="0">
                <a:solidFill>
                  <a:schemeClr val="tx1">
                    <a:lumMod val="75000"/>
                    <a:lumOff val="25000"/>
                  </a:schemeClr>
                </a:solidFill>
              </a:rPr>
              <a:t>#computationel</a:t>
            </a:r>
          </a:p>
        </p:txBody>
      </p:sp>
    </p:spTree>
    <p:extLst>
      <p:ext uri="{BB962C8B-B14F-4D97-AF65-F5344CB8AC3E}">
        <p14:creationId xmlns:p14="http://schemas.microsoft.com/office/powerpoint/2010/main" val="140362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AD6792B-C22B-8641-8B7C-B948B868E2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3361" y="2272071"/>
            <a:ext cx="2329068" cy="2372199"/>
          </a:xfrm>
          <a:prstGeom prst="rect">
            <a:avLst/>
          </a:prstGeom>
        </p:spPr>
      </p:pic>
      <p:pic>
        <p:nvPicPr>
          <p:cNvPr id="38" name="Picture 37">
            <a:extLst>
              <a:ext uri="{FF2B5EF4-FFF2-40B4-BE49-F238E27FC236}">
                <a16:creationId xmlns:a16="http://schemas.microsoft.com/office/drawing/2014/main" id="{79F93E74-7AEC-974C-9B43-84326873B4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775" y="2235015"/>
            <a:ext cx="2229769" cy="2409255"/>
          </a:xfrm>
          <a:prstGeom prst="rect">
            <a:avLst/>
          </a:prstGeom>
        </p:spPr>
      </p:pic>
      <p:sp>
        <p:nvSpPr>
          <p:cNvPr id="17" name="TextBox 16">
            <a:extLst>
              <a:ext uri="{FF2B5EF4-FFF2-40B4-BE49-F238E27FC236}">
                <a16:creationId xmlns:a16="http://schemas.microsoft.com/office/drawing/2014/main" id="{2ECCF740-F377-7242-B811-E81E7F961F94}"/>
              </a:ext>
            </a:extLst>
          </p:cNvPr>
          <p:cNvSpPr txBox="1"/>
          <p:nvPr/>
        </p:nvSpPr>
        <p:spPr>
          <a:xfrm>
            <a:off x="1051775" y="605607"/>
            <a:ext cx="10127195" cy="769441"/>
          </a:xfrm>
          <a:prstGeom prst="rect">
            <a:avLst/>
          </a:prstGeom>
          <a:noFill/>
        </p:spPr>
        <p:txBody>
          <a:bodyPr wrap="square" rtlCol="0">
            <a:spAutoFit/>
          </a:bodyPr>
          <a:lstStyle/>
          <a:p>
            <a:r>
              <a:rPr lang="da-DK" sz="4400" dirty="0">
                <a:solidFill>
                  <a:srgbClr val="9CC7CE"/>
                </a:solidFill>
              </a:rPr>
              <a:t>Computational thinking i gymnasiefag</a:t>
            </a:r>
            <a:endParaRPr lang="en-DK" sz="4400" dirty="0">
              <a:solidFill>
                <a:srgbClr val="9CC7CE"/>
              </a:solidFill>
            </a:endParaRPr>
          </a:p>
        </p:txBody>
      </p:sp>
      <p:pic>
        <p:nvPicPr>
          <p:cNvPr id="16" name="Picture 15">
            <a:hlinkClick r:id="rId5"/>
            <a:extLst>
              <a:ext uri="{FF2B5EF4-FFF2-40B4-BE49-F238E27FC236}">
                <a16:creationId xmlns:a16="http://schemas.microsoft.com/office/drawing/2014/main" id="{E9998356-E379-DE44-AD3B-D0C8B939F3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4638" y="2244688"/>
            <a:ext cx="2654332" cy="2399582"/>
          </a:xfrm>
          <a:prstGeom prst="rect">
            <a:avLst/>
          </a:prstGeom>
        </p:spPr>
      </p:pic>
      <p:sp>
        <p:nvSpPr>
          <p:cNvPr id="19" name="TextBox 18">
            <a:extLst>
              <a:ext uri="{FF2B5EF4-FFF2-40B4-BE49-F238E27FC236}">
                <a16:creationId xmlns:a16="http://schemas.microsoft.com/office/drawing/2014/main" id="{33FEB59B-421D-0940-A5C3-3189957AC117}"/>
              </a:ext>
            </a:extLst>
          </p:cNvPr>
          <p:cNvSpPr txBox="1"/>
          <p:nvPr/>
        </p:nvSpPr>
        <p:spPr>
          <a:xfrm>
            <a:off x="1267391" y="4709639"/>
            <a:ext cx="1775934" cy="1261884"/>
          </a:xfrm>
          <a:prstGeom prst="rect">
            <a:avLst/>
          </a:prstGeom>
          <a:noFill/>
        </p:spPr>
        <p:txBody>
          <a:bodyPr wrap="none" rtlCol="0">
            <a:spAutoFit/>
          </a:bodyPr>
          <a:lstStyle/>
          <a:p>
            <a:pPr algn="ctr"/>
            <a:r>
              <a:rPr lang="en-DK" sz="1600" dirty="0">
                <a:solidFill>
                  <a:srgbClr val="9CC7CE"/>
                </a:solidFill>
                <a:latin typeface="Arial" panose="020B0604020202020204" pitchFamily="34" charset="0"/>
                <a:cs typeface="Arial" panose="020B0604020202020204" pitchFamily="34" charset="0"/>
              </a:rPr>
              <a:t>CT i gymnasiefag</a:t>
            </a:r>
          </a:p>
          <a:p>
            <a:pPr algn="ctr"/>
            <a:endParaRPr lang="en-DK" sz="1600" dirty="0">
              <a:solidFill>
                <a:srgbClr val="9CC7CE"/>
              </a:solidFill>
              <a:latin typeface="Arial" panose="020B0604020202020204" pitchFamily="34" charset="0"/>
              <a:cs typeface="Arial" panose="020B0604020202020204" pitchFamily="34" charset="0"/>
            </a:endParaRPr>
          </a:p>
          <a:p>
            <a:pPr algn="ctr"/>
            <a:endParaRPr lang="en-DK" sz="800" dirty="0">
              <a:solidFill>
                <a:srgbClr val="9CC7CE"/>
              </a:solidFill>
              <a:latin typeface="Arial" panose="020B0604020202020204" pitchFamily="34" charset="0"/>
              <a:cs typeface="Arial" panose="020B0604020202020204" pitchFamily="34" charset="0"/>
            </a:endParaRPr>
          </a:p>
          <a:p>
            <a:pPr algn="ctr"/>
            <a:r>
              <a:rPr lang="en-DK" sz="1200" dirty="0">
                <a:solidFill>
                  <a:srgbClr val="5AA2AE"/>
                </a:solidFill>
                <a:latin typeface="Arial" panose="020B0604020202020204" pitchFamily="34" charset="0"/>
                <a:cs typeface="Arial" panose="020B0604020202020204" pitchFamily="34" charset="0"/>
              </a:rPr>
              <a:t>Region Midtjylland</a:t>
            </a:r>
          </a:p>
          <a:p>
            <a:pPr algn="ctr"/>
            <a:r>
              <a:rPr lang="en-DK" sz="1200" dirty="0">
                <a:solidFill>
                  <a:srgbClr val="5AA2AE"/>
                </a:solidFill>
                <a:latin typeface="Arial" panose="020B0604020202020204" pitchFamily="34" charset="0"/>
                <a:cs typeface="Arial" panose="020B0604020202020204" pitchFamily="34" charset="0"/>
              </a:rPr>
              <a:t>0,5 mio. kr.</a:t>
            </a:r>
          </a:p>
          <a:p>
            <a:pPr algn="ctr"/>
            <a:r>
              <a:rPr lang="en-DK" sz="1200" dirty="0">
                <a:solidFill>
                  <a:srgbClr val="5AA2AE"/>
                </a:solidFill>
                <a:latin typeface="Arial" panose="020B0604020202020204" pitchFamily="34" charset="0"/>
                <a:cs typeface="Arial" panose="020B0604020202020204" pitchFamily="34" charset="0"/>
              </a:rPr>
              <a:t>I alt 1,5 mio. kr.</a:t>
            </a:r>
          </a:p>
        </p:txBody>
      </p:sp>
      <p:sp>
        <p:nvSpPr>
          <p:cNvPr id="20" name="TextBox 19">
            <a:extLst>
              <a:ext uri="{FF2B5EF4-FFF2-40B4-BE49-F238E27FC236}">
                <a16:creationId xmlns:a16="http://schemas.microsoft.com/office/drawing/2014/main" id="{440EEFDF-BF86-9C43-8AF2-B136F3D173BE}"/>
              </a:ext>
            </a:extLst>
          </p:cNvPr>
          <p:cNvSpPr txBox="1"/>
          <p:nvPr/>
        </p:nvSpPr>
        <p:spPr>
          <a:xfrm>
            <a:off x="6049759" y="4709639"/>
            <a:ext cx="2348720" cy="1261884"/>
          </a:xfrm>
          <a:prstGeom prst="rect">
            <a:avLst/>
          </a:prstGeom>
          <a:noFill/>
        </p:spPr>
        <p:txBody>
          <a:bodyPr wrap="none" rtlCol="0">
            <a:spAutoFit/>
          </a:bodyPr>
          <a:lstStyle/>
          <a:p>
            <a:pPr algn="ctr"/>
            <a:r>
              <a:rPr lang="en-DK" sz="1600" dirty="0">
                <a:solidFill>
                  <a:srgbClr val="9CC7CE"/>
                </a:solidFill>
                <a:latin typeface="Arial" panose="020B0604020202020204" pitchFamily="34" charset="0"/>
                <a:cs typeface="Arial" panose="020B0604020202020204" pitchFamily="34" charset="0"/>
              </a:rPr>
              <a:t>CT i matematik og</a:t>
            </a:r>
          </a:p>
          <a:p>
            <a:pPr algn="ctr"/>
            <a:r>
              <a:rPr lang="en-DK" sz="1600" dirty="0">
                <a:solidFill>
                  <a:srgbClr val="9CC7CE"/>
                </a:solidFill>
                <a:latin typeface="Arial" panose="020B0604020202020204" pitchFamily="34" charset="0"/>
                <a:cs typeface="Arial" panose="020B0604020202020204" pitchFamily="34" charset="0"/>
              </a:rPr>
              <a:t>naturvidenskabelige fag</a:t>
            </a:r>
          </a:p>
          <a:p>
            <a:pPr algn="ctr"/>
            <a:endParaRPr lang="en-DK" sz="800" dirty="0">
              <a:solidFill>
                <a:srgbClr val="9CC7CE"/>
              </a:solidFill>
              <a:latin typeface="Arial" panose="020B0604020202020204" pitchFamily="34" charset="0"/>
              <a:cs typeface="Arial" panose="020B0604020202020204" pitchFamily="34" charset="0"/>
            </a:endParaRPr>
          </a:p>
          <a:p>
            <a:pPr algn="ctr"/>
            <a:r>
              <a:rPr lang="en-DK" sz="1200" dirty="0">
                <a:solidFill>
                  <a:srgbClr val="5AA2AE"/>
                </a:solidFill>
                <a:latin typeface="Arial" panose="020B0604020202020204" pitchFamily="34" charset="0"/>
                <a:cs typeface="Arial" panose="020B0604020202020204" pitchFamily="34" charset="0"/>
              </a:rPr>
              <a:t>VILLUM FONDEN</a:t>
            </a:r>
          </a:p>
          <a:p>
            <a:pPr algn="ctr"/>
            <a:r>
              <a:rPr lang="en-DK" sz="1200" dirty="0">
                <a:solidFill>
                  <a:srgbClr val="5AA2AE"/>
                </a:solidFill>
                <a:latin typeface="Arial" panose="020B0604020202020204" pitchFamily="34" charset="0"/>
                <a:cs typeface="Arial" panose="020B0604020202020204" pitchFamily="34" charset="0"/>
              </a:rPr>
              <a:t>3,15 mio. kr.</a:t>
            </a:r>
          </a:p>
          <a:p>
            <a:pPr algn="ctr"/>
            <a:r>
              <a:rPr lang="en-DK" sz="1200" dirty="0">
                <a:solidFill>
                  <a:srgbClr val="5AA2AE"/>
                </a:solidFill>
                <a:latin typeface="Arial" panose="020B0604020202020204" pitchFamily="34" charset="0"/>
                <a:cs typeface="Arial" panose="020B0604020202020204" pitchFamily="34" charset="0"/>
              </a:rPr>
              <a:t>I alt 7,75 mio. kr.</a:t>
            </a:r>
          </a:p>
        </p:txBody>
      </p:sp>
      <p:sp>
        <p:nvSpPr>
          <p:cNvPr id="21" name="TextBox 20">
            <a:extLst>
              <a:ext uri="{FF2B5EF4-FFF2-40B4-BE49-F238E27FC236}">
                <a16:creationId xmlns:a16="http://schemas.microsoft.com/office/drawing/2014/main" id="{F9D84D95-828A-6A45-B6CB-1F8595229E96}"/>
              </a:ext>
            </a:extLst>
          </p:cNvPr>
          <p:cNvSpPr txBox="1"/>
          <p:nvPr/>
        </p:nvSpPr>
        <p:spPr>
          <a:xfrm>
            <a:off x="3573947" y="4740520"/>
            <a:ext cx="2098652" cy="1077218"/>
          </a:xfrm>
          <a:prstGeom prst="rect">
            <a:avLst/>
          </a:prstGeom>
          <a:noFill/>
        </p:spPr>
        <p:txBody>
          <a:bodyPr wrap="none" rtlCol="0">
            <a:spAutoFit/>
          </a:bodyPr>
          <a:lstStyle/>
          <a:p>
            <a:pPr algn="ctr"/>
            <a:r>
              <a:rPr lang="en-DK" sz="1600" dirty="0">
                <a:solidFill>
                  <a:srgbClr val="9CC7CE"/>
                </a:solidFill>
                <a:latin typeface="Arial" panose="020B0604020202020204" pitchFamily="34" charset="0"/>
                <a:cs typeface="Arial" panose="020B0604020202020204" pitchFamily="34" charset="0"/>
              </a:rPr>
              <a:t>Modellering og CT i</a:t>
            </a:r>
          </a:p>
          <a:p>
            <a:pPr algn="ctr"/>
            <a:r>
              <a:rPr lang="en-DK" sz="1600" dirty="0">
                <a:solidFill>
                  <a:srgbClr val="9CC7CE"/>
                </a:solidFill>
                <a:latin typeface="Arial" panose="020B0604020202020204" pitchFamily="34" charset="0"/>
                <a:cs typeface="Arial" panose="020B0604020202020204" pitchFamily="34" charset="0"/>
              </a:rPr>
              <a:t>gymnasiefag (H&amp;SS)</a:t>
            </a:r>
          </a:p>
          <a:p>
            <a:pPr algn="ctr"/>
            <a:endParaRPr lang="en-DK" sz="800" dirty="0">
              <a:solidFill>
                <a:srgbClr val="9CC7CE"/>
              </a:solidFill>
              <a:latin typeface="Arial" panose="020B0604020202020204" pitchFamily="34" charset="0"/>
              <a:cs typeface="Arial" panose="020B0604020202020204" pitchFamily="34" charset="0"/>
            </a:endParaRPr>
          </a:p>
          <a:p>
            <a:pPr algn="ctr"/>
            <a:r>
              <a:rPr lang="en-DK" sz="1200" dirty="0">
                <a:solidFill>
                  <a:srgbClr val="5AA2AE"/>
                </a:solidFill>
                <a:latin typeface="Arial" panose="020B0604020202020204" pitchFamily="34" charset="0"/>
                <a:cs typeface="Arial" panose="020B0604020202020204" pitchFamily="34" charset="0"/>
              </a:rPr>
              <a:t>Midtjysk Teknologipagt</a:t>
            </a:r>
          </a:p>
          <a:p>
            <a:pPr algn="ctr"/>
            <a:r>
              <a:rPr lang="en-DK" sz="1200" dirty="0">
                <a:solidFill>
                  <a:srgbClr val="5AA2AE"/>
                </a:solidFill>
                <a:latin typeface="Arial" panose="020B0604020202020204" pitchFamily="34" charset="0"/>
                <a:cs typeface="Arial" panose="020B0604020202020204" pitchFamily="34" charset="0"/>
              </a:rPr>
              <a:t>2,2 mio. kr.</a:t>
            </a:r>
          </a:p>
        </p:txBody>
      </p:sp>
      <p:sp>
        <p:nvSpPr>
          <p:cNvPr id="22" name="TextBox 21">
            <a:extLst>
              <a:ext uri="{FF2B5EF4-FFF2-40B4-BE49-F238E27FC236}">
                <a16:creationId xmlns:a16="http://schemas.microsoft.com/office/drawing/2014/main" id="{BC211E89-E68D-4348-9429-1F59113A3C17}"/>
              </a:ext>
            </a:extLst>
          </p:cNvPr>
          <p:cNvSpPr txBox="1"/>
          <p:nvPr/>
        </p:nvSpPr>
        <p:spPr>
          <a:xfrm>
            <a:off x="8868961" y="4708224"/>
            <a:ext cx="2153155" cy="1077218"/>
          </a:xfrm>
          <a:prstGeom prst="rect">
            <a:avLst/>
          </a:prstGeom>
          <a:noFill/>
        </p:spPr>
        <p:txBody>
          <a:bodyPr wrap="none" rtlCol="0">
            <a:spAutoFit/>
          </a:bodyPr>
          <a:lstStyle/>
          <a:p>
            <a:pPr algn="ctr"/>
            <a:r>
              <a:rPr lang="en-DK" sz="1600" dirty="0">
                <a:solidFill>
                  <a:srgbClr val="9CC7CE"/>
                </a:solidFill>
                <a:latin typeface="Arial" panose="020B0604020202020204" pitchFamily="34" charset="0"/>
                <a:cs typeface="Arial" panose="020B0604020202020204" pitchFamily="34" charset="0"/>
              </a:rPr>
              <a:t>Digital myndiggørelse</a:t>
            </a:r>
          </a:p>
          <a:p>
            <a:pPr algn="ctr"/>
            <a:r>
              <a:rPr lang="en-DK" sz="1600" dirty="0">
                <a:solidFill>
                  <a:srgbClr val="9CC7CE"/>
                </a:solidFill>
                <a:latin typeface="Arial" panose="020B0604020202020204" pitchFamily="34" charset="0"/>
                <a:cs typeface="Arial" panose="020B0604020202020204" pitchFamily="34" charset="0"/>
              </a:rPr>
              <a:t>i gymnasiefag</a:t>
            </a:r>
          </a:p>
          <a:p>
            <a:pPr algn="ctr"/>
            <a:endParaRPr lang="en-DK" sz="800" dirty="0">
              <a:solidFill>
                <a:srgbClr val="9CC7CE"/>
              </a:solidFill>
              <a:latin typeface="Arial" panose="020B0604020202020204" pitchFamily="34" charset="0"/>
              <a:cs typeface="Arial" panose="020B0604020202020204" pitchFamily="34" charset="0"/>
            </a:endParaRPr>
          </a:p>
          <a:p>
            <a:pPr algn="ctr"/>
            <a:r>
              <a:rPr lang="en-DK" sz="1200" dirty="0">
                <a:solidFill>
                  <a:srgbClr val="5AA2AE"/>
                </a:solidFill>
                <a:latin typeface="Arial" panose="020B0604020202020204" pitchFamily="34" charset="0"/>
                <a:cs typeface="Arial" panose="020B0604020202020204" pitchFamily="34" charset="0"/>
              </a:rPr>
              <a:t>Midtjysk Teknologipagt</a:t>
            </a:r>
          </a:p>
          <a:p>
            <a:pPr algn="ctr"/>
            <a:r>
              <a:rPr lang="en-DK" sz="1200" dirty="0">
                <a:solidFill>
                  <a:srgbClr val="5AA2AE"/>
                </a:solidFill>
                <a:latin typeface="Arial" panose="020B0604020202020204" pitchFamily="34" charset="0"/>
                <a:cs typeface="Arial" panose="020B0604020202020204" pitchFamily="34" charset="0"/>
              </a:rPr>
              <a:t>0,6 mio. kr.</a:t>
            </a:r>
          </a:p>
        </p:txBody>
      </p:sp>
      <p:sp>
        <p:nvSpPr>
          <p:cNvPr id="23" name="TextBox 22">
            <a:extLst>
              <a:ext uri="{FF2B5EF4-FFF2-40B4-BE49-F238E27FC236}">
                <a16:creationId xmlns:a16="http://schemas.microsoft.com/office/drawing/2014/main" id="{22624E5A-0D5A-D448-A3DC-A3768B877A13}"/>
              </a:ext>
            </a:extLst>
          </p:cNvPr>
          <p:cNvSpPr txBox="1"/>
          <p:nvPr/>
        </p:nvSpPr>
        <p:spPr>
          <a:xfrm>
            <a:off x="1777690" y="1786878"/>
            <a:ext cx="755335" cy="400110"/>
          </a:xfrm>
          <a:prstGeom prst="rect">
            <a:avLst/>
          </a:prstGeom>
          <a:noFill/>
        </p:spPr>
        <p:txBody>
          <a:bodyPr wrap="none" rtlCol="0">
            <a:spAutoFit/>
          </a:bodyPr>
          <a:lstStyle/>
          <a:p>
            <a:pPr algn="ctr"/>
            <a:r>
              <a:rPr lang="en-DK" sz="2000" dirty="0">
                <a:solidFill>
                  <a:srgbClr val="9CC7CE"/>
                </a:solidFill>
                <a:latin typeface="Arial" panose="020B0604020202020204" pitchFamily="34" charset="0"/>
                <a:cs typeface="Arial" panose="020B0604020202020204" pitchFamily="34" charset="0"/>
              </a:rPr>
              <a:t>2017</a:t>
            </a:r>
          </a:p>
        </p:txBody>
      </p:sp>
      <p:sp>
        <p:nvSpPr>
          <p:cNvPr id="24" name="TextBox 23">
            <a:extLst>
              <a:ext uri="{FF2B5EF4-FFF2-40B4-BE49-F238E27FC236}">
                <a16:creationId xmlns:a16="http://schemas.microsoft.com/office/drawing/2014/main" id="{CA4CEB9E-54C2-F144-B2F7-34B08239AC3C}"/>
              </a:ext>
            </a:extLst>
          </p:cNvPr>
          <p:cNvSpPr txBox="1"/>
          <p:nvPr/>
        </p:nvSpPr>
        <p:spPr>
          <a:xfrm>
            <a:off x="3909747" y="1792611"/>
            <a:ext cx="1410963" cy="400110"/>
          </a:xfrm>
          <a:prstGeom prst="rect">
            <a:avLst/>
          </a:prstGeom>
          <a:noFill/>
        </p:spPr>
        <p:txBody>
          <a:bodyPr wrap="none" rtlCol="0">
            <a:spAutoFit/>
          </a:bodyPr>
          <a:lstStyle/>
          <a:p>
            <a:pPr algn="ctr"/>
            <a:r>
              <a:rPr lang="en-DK" sz="2000" dirty="0">
                <a:solidFill>
                  <a:srgbClr val="9CC7CE"/>
                </a:solidFill>
                <a:latin typeface="Arial" panose="020B0604020202020204" pitchFamily="34" charset="0"/>
                <a:cs typeface="Arial" panose="020B0604020202020204" pitchFamily="34" charset="0"/>
              </a:rPr>
              <a:t>2018-2020</a:t>
            </a:r>
          </a:p>
        </p:txBody>
      </p:sp>
      <p:sp>
        <p:nvSpPr>
          <p:cNvPr id="25" name="TextBox 24">
            <a:extLst>
              <a:ext uri="{FF2B5EF4-FFF2-40B4-BE49-F238E27FC236}">
                <a16:creationId xmlns:a16="http://schemas.microsoft.com/office/drawing/2014/main" id="{FC58106B-46FD-964D-8A2E-F2995D60FEFE}"/>
              </a:ext>
            </a:extLst>
          </p:cNvPr>
          <p:cNvSpPr txBox="1"/>
          <p:nvPr/>
        </p:nvSpPr>
        <p:spPr>
          <a:xfrm>
            <a:off x="6412413" y="1780775"/>
            <a:ext cx="1410964" cy="400110"/>
          </a:xfrm>
          <a:prstGeom prst="rect">
            <a:avLst/>
          </a:prstGeom>
          <a:noFill/>
        </p:spPr>
        <p:txBody>
          <a:bodyPr wrap="none" rtlCol="0">
            <a:spAutoFit/>
          </a:bodyPr>
          <a:lstStyle/>
          <a:p>
            <a:pPr algn="ctr"/>
            <a:r>
              <a:rPr lang="en-DK" sz="2000" dirty="0">
                <a:solidFill>
                  <a:srgbClr val="9CC7CE"/>
                </a:solidFill>
                <a:latin typeface="Arial" panose="020B0604020202020204" pitchFamily="34" charset="0"/>
                <a:cs typeface="Arial" panose="020B0604020202020204" pitchFamily="34" charset="0"/>
              </a:rPr>
              <a:t>2018-2022</a:t>
            </a:r>
          </a:p>
        </p:txBody>
      </p:sp>
      <p:sp>
        <p:nvSpPr>
          <p:cNvPr id="26" name="TextBox 25">
            <a:extLst>
              <a:ext uri="{FF2B5EF4-FFF2-40B4-BE49-F238E27FC236}">
                <a16:creationId xmlns:a16="http://schemas.microsoft.com/office/drawing/2014/main" id="{4E024F30-ED34-A24B-BCFA-0A737EEC0712}"/>
              </a:ext>
            </a:extLst>
          </p:cNvPr>
          <p:cNvSpPr txBox="1"/>
          <p:nvPr/>
        </p:nvSpPr>
        <p:spPr>
          <a:xfrm>
            <a:off x="9446717" y="1792611"/>
            <a:ext cx="840294" cy="400110"/>
          </a:xfrm>
          <a:prstGeom prst="rect">
            <a:avLst/>
          </a:prstGeom>
          <a:noFill/>
        </p:spPr>
        <p:txBody>
          <a:bodyPr wrap="none" rtlCol="0">
            <a:spAutoFit/>
          </a:bodyPr>
          <a:lstStyle/>
          <a:p>
            <a:pPr algn="ctr"/>
            <a:r>
              <a:rPr lang="en-DK" sz="2000" dirty="0">
                <a:solidFill>
                  <a:srgbClr val="9CC7CE"/>
                </a:solidFill>
                <a:latin typeface="Arial" panose="020B0604020202020204" pitchFamily="34" charset="0"/>
                <a:cs typeface="Arial" panose="020B0604020202020204" pitchFamily="34" charset="0"/>
              </a:rPr>
              <a:t>2019-</a:t>
            </a:r>
          </a:p>
        </p:txBody>
      </p:sp>
      <p:pic>
        <p:nvPicPr>
          <p:cNvPr id="42" name="Picture 41">
            <a:extLst>
              <a:ext uri="{FF2B5EF4-FFF2-40B4-BE49-F238E27FC236}">
                <a16:creationId xmlns:a16="http://schemas.microsoft.com/office/drawing/2014/main" id="{553DD614-EABF-1943-984B-8CB95C138F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73947" y="2234200"/>
            <a:ext cx="2087011" cy="2410077"/>
          </a:xfrm>
          <a:prstGeom prst="rect">
            <a:avLst/>
          </a:prstGeom>
        </p:spPr>
      </p:pic>
      <p:sp>
        <p:nvSpPr>
          <p:cNvPr id="43" name="TextBox 42">
            <a:extLst>
              <a:ext uri="{FF2B5EF4-FFF2-40B4-BE49-F238E27FC236}">
                <a16:creationId xmlns:a16="http://schemas.microsoft.com/office/drawing/2014/main" id="{14BEB771-CC6C-E84B-86C8-603678C9F28C}"/>
              </a:ext>
            </a:extLst>
          </p:cNvPr>
          <p:cNvSpPr txBox="1"/>
          <p:nvPr/>
        </p:nvSpPr>
        <p:spPr>
          <a:xfrm rot="20644028">
            <a:off x="1439536" y="3829886"/>
            <a:ext cx="1454244" cy="400110"/>
          </a:xfrm>
          <a:prstGeom prst="rect">
            <a:avLst/>
          </a:prstGeom>
          <a:solidFill>
            <a:srgbClr val="5AA2AE">
              <a:alpha val="80000"/>
            </a:srgbClr>
          </a:solidFill>
          <a:ln>
            <a:solidFill>
              <a:schemeClr val="bg1"/>
            </a:solidFill>
          </a:ln>
        </p:spPr>
        <p:txBody>
          <a:bodyPr wrap="none" rtlCol="0">
            <a:spAutoFit/>
          </a:bodyPr>
          <a:lstStyle/>
          <a:p>
            <a:pPr algn="ctr"/>
            <a:r>
              <a:rPr lang="en-DK" sz="2000" dirty="0">
                <a:solidFill>
                  <a:schemeClr val="bg1"/>
                </a:solidFill>
              </a:rPr>
              <a:t>Pilotprojekt</a:t>
            </a:r>
          </a:p>
        </p:txBody>
      </p:sp>
      <p:pic>
        <p:nvPicPr>
          <p:cNvPr id="47" name="Picture 46">
            <a:extLst>
              <a:ext uri="{FF2B5EF4-FFF2-40B4-BE49-F238E27FC236}">
                <a16:creationId xmlns:a16="http://schemas.microsoft.com/office/drawing/2014/main" id="{80304D0E-47C8-F440-81F7-4017B329DC8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56060" y="668974"/>
            <a:ext cx="645820" cy="645820"/>
          </a:xfrm>
          <a:prstGeom prst="rect">
            <a:avLst/>
          </a:prstGeom>
        </p:spPr>
      </p:pic>
      <p:pic>
        <p:nvPicPr>
          <p:cNvPr id="49" name="Picture 48">
            <a:extLst>
              <a:ext uri="{FF2B5EF4-FFF2-40B4-BE49-F238E27FC236}">
                <a16:creationId xmlns:a16="http://schemas.microsoft.com/office/drawing/2014/main" id="{4206F47F-D8F2-7D42-91B3-4A030062CC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50" name="Straight Connector 49">
            <a:extLst>
              <a:ext uri="{FF2B5EF4-FFF2-40B4-BE49-F238E27FC236}">
                <a16:creationId xmlns:a16="http://schemas.microsoft.com/office/drawing/2014/main" id="{67BE5AA4-9940-0D49-93DD-B86E0B79DA5D}"/>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7BB7351-C7D7-8E43-A890-F5FE2394CC22}"/>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425818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20" name="TextBox 19">
            <a:extLst>
              <a:ext uri="{FF2B5EF4-FFF2-40B4-BE49-F238E27FC236}">
                <a16:creationId xmlns:a16="http://schemas.microsoft.com/office/drawing/2014/main" id="{440EEFDF-BF86-9C43-8AF2-B136F3D173BE}"/>
              </a:ext>
            </a:extLst>
          </p:cNvPr>
          <p:cNvSpPr txBox="1"/>
          <p:nvPr/>
        </p:nvSpPr>
        <p:spPr>
          <a:xfrm>
            <a:off x="2574291" y="4502690"/>
            <a:ext cx="3651961" cy="830997"/>
          </a:xfrm>
          <a:prstGeom prst="rect">
            <a:avLst/>
          </a:prstGeom>
          <a:noFill/>
        </p:spPr>
        <p:txBody>
          <a:bodyPr wrap="none" rtlCol="0">
            <a:spAutoFit/>
          </a:bodyPr>
          <a:lstStyle/>
          <a:p>
            <a:pPr algn="ctr"/>
            <a:r>
              <a:rPr lang="en-DK" sz="1600" dirty="0">
                <a:solidFill>
                  <a:srgbClr val="9CC7CE"/>
                </a:solidFill>
                <a:latin typeface="Arial" panose="020B0604020202020204" pitchFamily="34" charset="0"/>
                <a:cs typeface="Arial" panose="020B0604020202020204" pitchFamily="34" charset="0"/>
              </a:rPr>
              <a:t>Passion for at skabe med ny teknologi</a:t>
            </a:r>
          </a:p>
          <a:p>
            <a:pPr algn="ctr"/>
            <a:endParaRPr lang="en-DK" sz="800" dirty="0">
              <a:solidFill>
                <a:srgbClr val="9CC7CE"/>
              </a:solidFill>
              <a:latin typeface="Arial" panose="020B0604020202020204" pitchFamily="34" charset="0"/>
              <a:cs typeface="Arial" panose="020B0604020202020204" pitchFamily="34" charset="0"/>
            </a:endParaRPr>
          </a:p>
          <a:p>
            <a:pPr algn="ctr"/>
            <a:r>
              <a:rPr lang="en-DK" sz="1200" dirty="0">
                <a:solidFill>
                  <a:srgbClr val="5AA2AE"/>
                </a:solidFill>
                <a:latin typeface="Arial" panose="020B0604020202020204" pitchFamily="34" charset="0"/>
                <a:cs typeface="Arial" panose="020B0604020202020204" pitchFamily="34" charset="0"/>
              </a:rPr>
              <a:t>Region Syddanmark</a:t>
            </a:r>
          </a:p>
          <a:p>
            <a:pPr algn="ctr"/>
            <a:r>
              <a:rPr lang="en-DK" sz="1200" dirty="0">
                <a:solidFill>
                  <a:srgbClr val="5AA2AE"/>
                </a:solidFill>
                <a:latin typeface="Arial" panose="020B0604020202020204" pitchFamily="34" charset="0"/>
                <a:cs typeface="Arial" panose="020B0604020202020204" pitchFamily="34" charset="0"/>
              </a:rPr>
              <a:t>3,3 mio. kr.</a:t>
            </a:r>
          </a:p>
        </p:txBody>
      </p:sp>
      <p:sp>
        <p:nvSpPr>
          <p:cNvPr id="21" name="TextBox 20">
            <a:extLst>
              <a:ext uri="{FF2B5EF4-FFF2-40B4-BE49-F238E27FC236}">
                <a16:creationId xmlns:a16="http://schemas.microsoft.com/office/drawing/2014/main" id="{F9D84D95-828A-6A45-B6CB-1F8595229E96}"/>
              </a:ext>
            </a:extLst>
          </p:cNvPr>
          <p:cNvSpPr txBox="1"/>
          <p:nvPr/>
        </p:nvSpPr>
        <p:spPr>
          <a:xfrm>
            <a:off x="8299737" y="4501954"/>
            <a:ext cx="2443297" cy="830997"/>
          </a:xfrm>
          <a:prstGeom prst="rect">
            <a:avLst/>
          </a:prstGeom>
          <a:noFill/>
        </p:spPr>
        <p:txBody>
          <a:bodyPr wrap="none" rtlCol="0">
            <a:spAutoFit/>
          </a:bodyPr>
          <a:lstStyle/>
          <a:p>
            <a:pPr algn="ctr"/>
            <a:r>
              <a:rPr lang="en-DK" sz="1600" dirty="0">
                <a:solidFill>
                  <a:srgbClr val="9CC7CE"/>
                </a:solidFill>
                <a:latin typeface="Arial" panose="020B0604020202020204" pitchFamily="34" charset="0"/>
                <a:cs typeface="Arial" panose="020B0604020202020204" pitchFamily="34" charset="0"/>
              </a:rPr>
              <a:t>Dataekspeditioner @ KU</a:t>
            </a:r>
          </a:p>
          <a:p>
            <a:pPr algn="ctr"/>
            <a:endParaRPr lang="en-DK" sz="800" dirty="0">
              <a:solidFill>
                <a:srgbClr val="9CC7CE"/>
              </a:solidFill>
              <a:latin typeface="Arial" panose="020B0604020202020204" pitchFamily="34" charset="0"/>
              <a:cs typeface="Arial" panose="020B0604020202020204" pitchFamily="34" charset="0"/>
            </a:endParaRPr>
          </a:p>
          <a:p>
            <a:pPr algn="ctr"/>
            <a:r>
              <a:rPr lang="en-DK" sz="1200" dirty="0">
                <a:solidFill>
                  <a:srgbClr val="5AA2AE"/>
                </a:solidFill>
                <a:latin typeface="Arial" panose="020B0604020202020204" pitchFamily="34" charset="0"/>
                <a:cs typeface="Arial" panose="020B0604020202020204" pitchFamily="34" charset="0"/>
              </a:rPr>
              <a:t>Novo Nordisk Fonden</a:t>
            </a:r>
          </a:p>
          <a:p>
            <a:pPr algn="ctr"/>
            <a:r>
              <a:rPr lang="en-DK" sz="1200" dirty="0">
                <a:solidFill>
                  <a:srgbClr val="5AA2AE"/>
                </a:solidFill>
                <a:latin typeface="Arial" panose="020B0604020202020204" pitchFamily="34" charset="0"/>
                <a:cs typeface="Arial" panose="020B0604020202020204" pitchFamily="34" charset="0"/>
              </a:rPr>
              <a:t>6,0 mio. kr.</a:t>
            </a:r>
          </a:p>
        </p:txBody>
      </p:sp>
      <p:sp>
        <p:nvSpPr>
          <p:cNvPr id="24" name="TextBox 23">
            <a:extLst>
              <a:ext uri="{FF2B5EF4-FFF2-40B4-BE49-F238E27FC236}">
                <a16:creationId xmlns:a16="http://schemas.microsoft.com/office/drawing/2014/main" id="{CA4CEB9E-54C2-F144-B2F7-34B08239AC3C}"/>
              </a:ext>
            </a:extLst>
          </p:cNvPr>
          <p:cNvSpPr txBox="1"/>
          <p:nvPr/>
        </p:nvSpPr>
        <p:spPr>
          <a:xfrm>
            <a:off x="3694790" y="1822239"/>
            <a:ext cx="1410964" cy="400110"/>
          </a:xfrm>
          <a:prstGeom prst="rect">
            <a:avLst/>
          </a:prstGeom>
          <a:noFill/>
        </p:spPr>
        <p:txBody>
          <a:bodyPr wrap="none" rtlCol="0">
            <a:spAutoFit/>
          </a:bodyPr>
          <a:lstStyle/>
          <a:p>
            <a:pPr algn="ctr"/>
            <a:r>
              <a:rPr lang="en-DK" sz="2000" dirty="0">
                <a:solidFill>
                  <a:srgbClr val="9CC7CE"/>
                </a:solidFill>
                <a:latin typeface="Arial" panose="020B0604020202020204" pitchFamily="34" charset="0"/>
                <a:cs typeface="Arial" panose="020B0604020202020204" pitchFamily="34" charset="0"/>
              </a:rPr>
              <a:t>2018-2020</a:t>
            </a:r>
          </a:p>
        </p:txBody>
      </p:sp>
      <p:sp>
        <p:nvSpPr>
          <p:cNvPr id="25" name="TextBox 24">
            <a:extLst>
              <a:ext uri="{FF2B5EF4-FFF2-40B4-BE49-F238E27FC236}">
                <a16:creationId xmlns:a16="http://schemas.microsoft.com/office/drawing/2014/main" id="{FC58106B-46FD-964D-8A2E-F2995D60FEFE}"/>
              </a:ext>
            </a:extLst>
          </p:cNvPr>
          <p:cNvSpPr txBox="1"/>
          <p:nvPr/>
        </p:nvSpPr>
        <p:spPr>
          <a:xfrm>
            <a:off x="8815903" y="1821503"/>
            <a:ext cx="1410964" cy="400110"/>
          </a:xfrm>
          <a:prstGeom prst="rect">
            <a:avLst/>
          </a:prstGeom>
          <a:noFill/>
        </p:spPr>
        <p:txBody>
          <a:bodyPr wrap="none" rtlCol="0">
            <a:spAutoFit/>
          </a:bodyPr>
          <a:lstStyle/>
          <a:p>
            <a:pPr algn="ctr"/>
            <a:r>
              <a:rPr lang="en-DK" sz="2000" dirty="0">
                <a:solidFill>
                  <a:srgbClr val="9CC7CE"/>
                </a:solidFill>
                <a:latin typeface="Arial" panose="020B0604020202020204" pitchFamily="34" charset="0"/>
                <a:cs typeface="Arial" panose="020B0604020202020204" pitchFamily="34" charset="0"/>
              </a:rPr>
              <a:t>2020-2024</a:t>
            </a:r>
          </a:p>
        </p:txBody>
      </p:sp>
      <p:pic>
        <p:nvPicPr>
          <p:cNvPr id="27" name="Picture 26">
            <a:hlinkClick r:id="rId4"/>
            <a:extLst>
              <a:ext uri="{FF2B5EF4-FFF2-40B4-BE49-F238E27FC236}">
                <a16:creationId xmlns:a16="http://schemas.microsoft.com/office/drawing/2014/main" id="{393E9E19-0E07-904B-9611-3C4420F8C2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9738" y="2275637"/>
            <a:ext cx="2443297" cy="2135862"/>
          </a:xfrm>
          <a:prstGeom prst="rect">
            <a:avLst/>
          </a:prstGeom>
        </p:spPr>
      </p:pic>
      <p:pic>
        <p:nvPicPr>
          <p:cNvPr id="5" name="Picture 4">
            <a:extLst>
              <a:ext uri="{FF2B5EF4-FFF2-40B4-BE49-F238E27FC236}">
                <a16:creationId xmlns:a16="http://schemas.microsoft.com/office/drawing/2014/main" id="{25BFCA41-A39E-D44A-B530-EF5B27C3CD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8965" y="2276372"/>
            <a:ext cx="5902614" cy="2135127"/>
          </a:xfrm>
          <a:prstGeom prst="rect">
            <a:avLst/>
          </a:prstGeom>
        </p:spPr>
      </p:pic>
      <p:sp>
        <p:nvSpPr>
          <p:cNvPr id="29" name="TextBox 28">
            <a:extLst>
              <a:ext uri="{FF2B5EF4-FFF2-40B4-BE49-F238E27FC236}">
                <a16:creationId xmlns:a16="http://schemas.microsoft.com/office/drawing/2014/main" id="{8A7E54A7-CD1B-D44B-8567-DF47F74C95CA}"/>
              </a:ext>
            </a:extLst>
          </p:cNvPr>
          <p:cNvSpPr txBox="1"/>
          <p:nvPr/>
        </p:nvSpPr>
        <p:spPr>
          <a:xfrm>
            <a:off x="1054565" y="605607"/>
            <a:ext cx="10124405" cy="769441"/>
          </a:xfrm>
          <a:prstGeom prst="rect">
            <a:avLst/>
          </a:prstGeom>
          <a:noFill/>
        </p:spPr>
        <p:txBody>
          <a:bodyPr wrap="square" rtlCol="0">
            <a:spAutoFit/>
          </a:bodyPr>
          <a:lstStyle/>
          <a:p>
            <a:r>
              <a:rPr lang="da-DK" sz="4400" dirty="0">
                <a:solidFill>
                  <a:srgbClr val="9CC7CE"/>
                </a:solidFill>
              </a:rPr>
              <a:t>Computational thinking i gymnasiefag</a:t>
            </a:r>
            <a:endParaRPr lang="en-DK" sz="4400" dirty="0">
              <a:solidFill>
                <a:srgbClr val="9CC7CE"/>
              </a:solidFill>
            </a:endParaRPr>
          </a:p>
        </p:txBody>
      </p:sp>
    </p:spTree>
    <p:extLst>
      <p:ext uri="{BB962C8B-B14F-4D97-AF65-F5344CB8AC3E}">
        <p14:creationId xmlns:p14="http://schemas.microsoft.com/office/powerpoint/2010/main" val="87251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5D399-42A3-5D4F-9B65-8AF1A9322827}"/>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5"/>
          <p:cNvSpPr/>
          <p:nvPr/>
        </p:nvSpPr>
        <p:spPr bwMode="auto">
          <a:xfrm>
            <a:off x="1883257" y="188640"/>
            <a:ext cx="8352928" cy="864096"/>
          </a:xfrm>
          <a:prstGeom prst="rect">
            <a:avLst/>
          </a:prstGeom>
          <a:solidFill>
            <a:schemeClr val="tx1"/>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fontAlgn="base">
              <a:spcBef>
                <a:spcPct val="0"/>
              </a:spcBef>
              <a:spcAft>
                <a:spcPct val="0"/>
              </a:spcAft>
            </a:pPr>
            <a:endParaRPr lang="en-US" sz="2000">
              <a:solidFill>
                <a:srgbClr val="A50021"/>
              </a:solidFill>
              <a:latin typeface="Arial" pitchFamily="-106" charset="0"/>
            </a:endParaRPr>
          </a:p>
        </p:txBody>
      </p:sp>
      <p:sp>
        <p:nvSpPr>
          <p:cNvPr id="7" name="TextBox 6"/>
          <p:cNvSpPr txBox="1"/>
          <p:nvPr/>
        </p:nvSpPr>
        <p:spPr>
          <a:xfrm>
            <a:off x="1991545" y="836713"/>
            <a:ext cx="8207375" cy="4970591"/>
          </a:xfrm>
          <a:prstGeom prst="rect">
            <a:avLst/>
          </a:prstGeom>
          <a:noFill/>
        </p:spPr>
        <p:txBody>
          <a:bodyPr wrap="square" rtlCol="0">
            <a:spAutoFit/>
          </a:bodyPr>
          <a:lstStyle/>
          <a:p>
            <a:pPr algn="ctr"/>
            <a:r>
              <a:rPr lang="da-DK" sz="8000" dirty="0">
                <a:solidFill>
                  <a:srgbClr val="9CC7CE"/>
                </a:solidFill>
                <a:latin typeface="Arial" panose="020B0604020202020204" pitchFamily="34" charset="0"/>
                <a:cs typeface="Arial" panose="020B0604020202020204" pitchFamily="34" charset="0"/>
              </a:rPr>
              <a:t>It er ikke bare</a:t>
            </a:r>
          </a:p>
          <a:p>
            <a:pPr algn="ctr"/>
            <a:r>
              <a:rPr lang="da-DK" sz="5700" dirty="0">
                <a:solidFill>
                  <a:srgbClr val="9CC7CE"/>
                </a:solidFill>
                <a:latin typeface="Arial" panose="020B0604020202020204" pitchFamily="34" charset="0"/>
                <a:cs typeface="Arial" panose="020B0604020202020204" pitchFamily="34" charset="0"/>
              </a:rPr>
              <a:t>"endnu en teknologi"</a:t>
            </a:r>
          </a:p>
          <a:p>
            <a:pPr algn="ctr"/>
            <a:endParaRPr lang="da-DK" sz="2800" dirty="0">
              <a:solidFill>
                <a:srgbClr val="9CC7CE"/>
              </a:solidFill>
              <a:latin typeface="Arial" panose="020B0604020202020204" pitchFamily="34" charset="0"/>
              <a:cs typeface="Arial" panose="020B0604020202020204" pitchFamily="34" charset="0"/>
            </a:endParaRPr>
          </a:p>
          <a:p>
            <a:pPr algn="ctr"/>
            <a:endParaRPr lang="da-DK" sz="2800" dirty="0">
              <a:solidFill>
                <a:srgbClr val="9CC7CE"/>
              </a:solidFill>
              <a:latin typeface="Arial" panose="020B0604020202020204" pitchFamily="34" charset="0"/>
              <a:cs typeface="Arial" panose="020B0604020202020204" pitchFamily="34" charset="0"/>
            </a:endParaRPr>
          </a:p>
          <a:p>
            <a:pPr algn="ctr"/>
            <a:r>
              <a:rPr lang="da-DK" sz="2800" dirty="0">
                <a:solidFill>
                  <a:srgbClr val="9CC7CE"/>
                </a:solidFill>
                <a:latin typeface="Arial" panose="020B0604020202020204" pitchFamily="34" charset="0"/>
                <a:cs typeface="Arial" panose="020B0604020202020204" pitchFamily="34" charset="0"/>
              </a:rPr>
              <a:t>Andre teknologier strækker vores fysiske formåen</a:t>
            </a:r>
          </a:p>
          <a:p>
            <a:pPr algn="ctr"/>
            <a:endParaRPr lang="da-DK" sz="2800" dirty="0">
              <a:solidFill>
                <a:srgbClr val="9CC7CE"/>
              </a:solidFill>
              <a:latin typeface="Arial" panose="020B0604020202020204" pitchFamily="34" charset="0"/>
              <a:cs typeface="Arial" panose="020B0604020202020204" pitchFamily="34" charset="0"/>
            </a:endParaRPr>
          </a:p>
          <a:p>
            <a:pPr algn="ctr"/>
            <a:endParaRPr lang="da-DK" sz="2800" dirty="0">
              <a:solidFill>
                <a:srgbClr val="9CC7CE"/>
              </a:solidFill>
              <a:latin typeface="Arial" panose="020B0604020202020204" pitchFamily="34" charset="0"/>
              <a:cs typeface="Arial" panose="020B0604020202020204" pitchFamily="34" charset="0"/>
            </a:endParaRPr>
          </a:p>
          <a:p>
            <a:pPr algn="ctr"/>
            <a:r>
              <a:rPr lang="da-DK" sz="4000" dirty="0">
                <a:solidFill>
                  <a:srgbClr val="9CC7CE"/>
                </a:solidFill>
                <a:latin typeface="Arial" panose="020B0604020202020204" pitchFamily="34" charset="0"/>
                <a:cs typeface="Arial" panose="020B0604020202020204" pitchFamily="34" charset="0"/>
              </a:rPr>
              <a:t>It strækker vores kognitive formåen</a:t>
            </a:r>
          </a:p>
        </p:txBody>
      </p:sp>
      <p:sp>
        <p:nvSpPr>
          <p:cNvPr id="5" name="Rectangle 4">
            <a:extLst>
              <a:ext uri="{FF2B5EF4-FFF2-40B4-BE49-F238E27FC236}">
                <a16:creationId xmlns:a16="http://schemas.microsoft.com/office/drawing/2014/main" id="{868371DE-61D0-ED4D-AA0F-A875FB974C78}"/>
              </a:ext>
            </a:extLst>
          </p:cNvPr>
          <p:cNvSpPr/>
          <p:nvPr/>
        </p:nvSpPr>
        <p:spPr>
          <a:xfrm>
            <a:off x="10204201" y="6257871"/>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1FE5259D-C581-4E41-B2A6-385E4E243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11" name="Straight Connector 10">
            <a:extLst>
              <a:ext uri="{FF2B5EF4-FFF2-40B4-BE49-F238E27FC236}">
                <a16:creationId xmlns:a16="http://schemas.microsoft.com/office/drawing/2014/main" id="{305DFEDE-56A3-214D-BE9B-206153E066F9}"/>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4FFE2A-E4A5-BC43-8D9F-95D7D4DCDE5D}"/>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192399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EA4402F-E52C-964A-895C-669B548AF408}"/>
              </a:ext>
            </a:extLst>
          </p:cNvPr>
          <p:cNvSpPr txBox="1"/>
          <p:nvPr/>
        </p:nvSpPr>
        <p:spPr>
          <a:xfrm>
            <a:off x="2327847" y="1373753"/>
            <a:ext cx="6028789" cy="1261884"/>
          </a:xfrm>
          <a:prstGeom prst="rect">
            <a:avLst/>
          </a:prstGeom>
          <a:noFill/>
        </p:spPr>
        <p:txBody>
          <a:bodyPr wrap="square" rtlCol="0">
            <a:spAutoFit/>
          </a:bodyPr>
          <a:lstStyle/>
          <a:p>
            <a:r>
              <a:rPr lang="da-DK" sz="3200" dirty="0">
                <a:latin typeface="Arial" panose="020B0604020202020204" pitchFamily="34" charset="0"/>
                <a:cs typeface="Arial" panose="020B0604020202020204" pitchFamily="34" charset="0"/>
              </a:rPr>
              <a:t>Trykpresse-revolutionen</a:t>
            </a:r>
          </a:p>
          <a:p>
            <a:r>
              <a:rPr lang="da-DK" sz="1400" dirty="0">
                <a:latin typeface="Arial" panose="020B0604020202020204" pitchFamily="34" charset="0"/>
                <a:cs typeface="Arial" panose="020B0604020202020204" pitchFamily="34" charset="0"/>
              </a:rPr>
              <a:t>~ 1450</a:t>
            </a:r>
          </a:p>
          <a:p>
            <a:r>
              <a:rPr lang="da-DK" sz="1400" b="1" dirty="0">
                <a:latin typeface="Arial" panose="020B0604020202020204" pitchFamily="34" charset="0"/>
                <a:cs typeface="Arial" panose="020B0604020202020204" pitchFamily="34" charset="0"/>
              </a:rPr>
              <a:t>Læse og skrive</a:t>
            </a:r>
          </a:p>
          <a:p>
            <a:r>
              <a:rPr lang="da-DK" sz="1400" dirty="0">
                <a:latin typeface="Arial" panose="020B0604020202020204" pitchFamily="34" charset="0"/>
                <a:cs typeface="Arial" panose="020B0604020202020204" pitchFamily="34" charset="0"/>
              </a:rPr>
              <a:t>Fremmer menneskehedens </a:t>
            </a:r>
            <a:r>
              <a:rPr lang="da-DK" sz="1400" b="1" dirty="0">
                <a:solidFill>
                  <a:srgbClr val="0070C0"/>
                </a:solidFill>
                <a:latin typeface="Arial" panose="020B0604020202020204" pitchFamily="34" charset="0"/>
                <a:cs typeface="Arial" panose="020B0604020202020204" pitchFamily="34" charset="0"/>
              </a:rPr>
              <a:t>kulturelle</a:t>
            </a:r>
            <a:r>
              <a:rPr lang="da-DK" sz="1400" dirty="0">
                <a:latin typeface="Arial" panose="020B0604020202020204" pitchFamily="34" charset="0"/>
                <a:cs typeface="Arial" panose="020B0604020202020204" pitchFamily="34" charset="0"/>
              </a:rPr>
              <a:t> formåen</a:t>
            </a:r>
          </a:p>
        </p:txBody>
      </p:sp>
      <p:sp>
        <p:nvSpPr>
          <p:cNvPr id="9" name="TextBox 8">
            <a:extLst>
              <a:ext uri="{FF2B5EF4-FFF2-40B4-BE49-F238E27FC236}">
                <a16:creationId xmlns:a16="http://schemas.microsoft.com/office/drawing/2014/main" id="{46CEE6EC-6940-3240-BB74-7037AD5370CF}"/>
              </a:ext>
            </a:extLst>
          </p:cNvPr>
          <p:cNvSpPr txBox="1"/>
          <p:nvPr/>
        </p:nvSpPr>
        <p:spPr>
          <a:xfrm>
            <a:off x="2327847" y="3080760"/>
            <a:ext cx="6028789" cy="1231106"/>
          </a:xfrm>
          <a:prstGeom prst="rect">
            <a:avLst/>
          </a:prstGeom>
          <a:noFill/>
        </p:spPr>
        <p:txBody>
          <a:bodyPr wrap="square" rtlCol="0">
            <a:spAutoFit/>
          </a:bodyPr>
          <a:lstStyle/>
          <a:p>
            <a:r>
              <a:rPr lang="da-DK" sz="3200" dirty="0">
                <a:latin typeface="Arial" panose="020B0604020202020204" pitchFamily="34" charset="0"/>
                <a:cs typeface="Arial" panose="020B0604020202020204" pitchFamily="34" charset="0"/>
              </a:rPr>
              <a:t>Den industrielle revolution</a:t>
            </a:r>
          </a:p>
          <a:p>
            <a:r>
              <a:rPr lang="da-DK" sz="1400" dirty="0">
                <a:latin typeface="Arial" panose="020B0604020202020204" pitchFamily="34" charset="0"/>
                <a:cs typeface="Arial" panose="020B0604020202020204" pitchFamily="34" charset="0"/>
              </a:rPr>
              <a:t>~ 1760</a:t>
            </a:r>
          </a:p>
          <a:p>
            <a:r>
              <a:rPr lang="da-DK" sz="1400" b="1" dirty="0">
                <a:latin typeface="Arial" panose="020B0604020202020204" pitchFamily="34" charset="0"/>
                <a:cs typeface="Arial" panose="020B0604020202020204" pitchFamily="34" charset="0"/>
              </a:rPr>
              <a:t>Matematik og naturvidenskab</a:t>
            </a:r>
          </a:p>
          <a:p>
            <a:r>
              <a:rPr lang="da-DK" sz="1400" dirty="0">
                <a:latin typeface="Arial" panose="020B0604020202020204" pitchFamily="34" charset="0"/>
                <a:cs typeface="Arial" panose="020B0604020202020204" pitchFamily="34" charset="0"/>
              </a:rPr>
              <a:t>Fremmer menneskehedens </a:t>
            </a:r>
            <a:r>
              <a:rPr lang="da-DK" sz="1400" b="1" dirty="0">
                <a:solidFill>
                  <a:srgbClr val="0070C0"/>
                </a:solidFill>
                <a:latin typeface="Arial" panose="020B0604020202020204" pitchFamily="34" charset="0"/>
                <a:cs typeface="Arial" panose="020B0604020202020204" pitchFamily="34" charset="0"/>
              </a:rPr>
              <a:t>fysiske</a:t>
            </a:r>
            <a:r>
              <a:rPr lang="da-DK" sz="1400" dirty="0">
                <a:latin typeface="Arial" panose="020B0604020202020204" pitchFamily="34" charset="0"/>
                <a:cs typeface="Arial" panose="020B0604020202020204" pitchFamily="34" charset="0"/>
              </a:rPr>
              <a:t> formåen og velfærd</a:t>
            </a:r>
          </a:p>
        </p:txBody>
      </p:sp>
      <p:sp>
        <p:nvSpPr>
          <p:cNvPr id="10" name="TextBox 9">
            <a:extLst>
              <a:ext uri="{FF2B5EF4-FFF2-40B4-BE49-F238E27FC236}">
                <a16:creationId xmlns:a16="http://schemas.microsoft.com/office/drawing/2014/main" id="{D4CCC040-B074-F347-A3CD-ACED7949C167}"/>
              </a:ext>
            </a:extLst>
          </p:cNvPr>
          <p:cNvSpPr txBox="1"/>
          <p:nvPr/>
        </p:nvSpPr>
        <p:spPr>
          <a:xfrm>
            <a:off x="2327847" y="4787767"/>
            <a:ext cx="6028789" cy="1231106"/>
          </a:xfrm>
          <a:prstGeom prst="rect">
            <a:avLst/>
          </a:prstGeom>
          <a:noFill/>
        </p:spPr>
        <p:txBody>
          <a:bodyPr wrap="square" rtlCol="0">
            <a:spAutoFit/>
          </a:bodyPr>
          <a:lstStyle/>
          <a:p>
            <a:r>
              <a:rPr lang="da-DK" sz="3200" dirty="0">
                <a:latin typeface="Arial" panose="020B0604020202020204" pitchFamily="34" charset="0"/>
                <a:cs typeface="Arial" panose="020B0604020202020204" pitchFamily="34" charset="0"/>
              </a:rPr>
              <a:t>Den computationelle revolution</a:t>
            </a:r>
          </a:p>
          <a:p>
            <a:r>
              <a:rPr lang="da-DK" sz="1400" dirty="0">
                <a:latin typeface="Arial" panose="020B0604020202020204" pitchFamily="34" charset="0"/>
                <a:cs typeface="Arial" panose="020B0604020202020204" pitchFamily="34" charset="0"/>
              </a:rPr>
              <a:t>~ 2000  (1843)</a:t>
            </a:r>
          </a:p>
          <a:p>
            <a:r>
              <a:rPr lang="da-DK" sz="1400" b="1" dirty="0">
                <a:latin typeface="Arial" panose="020B0604020202020204" pitchFamily="34" charset="0"/>
                <a:cs typeface="Arial" panose="020B0604020202020204" pitchFamily="34" charset="0"/>
              </a:rPr>
              <a:t>Informatik og computationelle metoder</a:t>
            </a:r>
          </a:p>
          <a:p>
            <a:r>
              <a:rPr lang="da-DK" sz="1400" dirty="0">
                <a:latin typeface="Arial" panose="020B0604020202020204" pitchFamily="34" charset="0"/>
                <a:cs typeface="Arial" panose="020B0604020202020204" pitchFamily="34" charset="0"/>
              </a:rPr>
              <a:t>Fremmer menneskehedens </a:t>
            </a:r>
            <a:r>
              <a:rPr lang="da-DK" sz="1400" b="1" dirty="0">
                <a:solidFill>
                  <a:srgbClr val="0070C0"/>
                </a:solidFill>
                <a:latin typeface="Arial" panose="020B0604020202020204" pitchFamily="34" charset="0"/>
                <a:cs typeface="Arial" panose="020B0604020202020204" pitchFamily="34" charset="0"/>
              </a:rPr>
              <a:t>kognitive</a:t>
            </a:r>
            <a:r>
              <a:rPr lang="da-DK" sz="1400" dirty="0">
                <a:latin typeface="Arial" panose="020B0604020202020204" pitchFamily="34" charset="0"/>
                <a:cs typeface="Arial" panose="020B0604020202020204" pitchFamily="34" charset="0"/>
              </a:rPr>
              <a:t> formåen</a:t>
            </a:r>
          </a:p>
        </p:txBody>
      </p:sp>
      <p:sp>
        <p:nvSpPr>
          <p:cNvPr id="2" name="TextBox 1">
            <a:extLst>
              <a:ext uri="{FF2B5EF4-FFF2-40B4-BE49-F238E27FC236}">
                <a16:creationId xmlns:a16="http://schemas.microsoft.com/office/drawing/2014/main" id="{04D97DA5-26CB-D549-BFA6-F3F01D031C4F}"/>
              </a:ext>
            </a:extLst>
          </p:cNvPr>
          <p:cNvSpPr txBox="1"/>
          <p:nvPr/>
        </p:nvSpPr>
        <p:spPr>
          <a:xfrm>
            <a:off x="8271485" y="3265960"/>
            <a:ext cx="3418767" cy="954107"/>
          </a:xfrm>
          <a:prstGeom prst="rect">
            <a:avLst/>
          </a:prstGeom>
          <a:noFill/>
        </p:spPr>
        <p:txBody>
          <a:bodyPr wrap="square" rtlCol="0" anchor="t">
            <a:spAutoFit/>
          </a:bodyPr>
          <a:lstStyle/>
          <a:p>
            <a:r>
              <a:rPr lang="da-DK" sz="1400" dirty="0">
                <a:solidFill>
                  <a:srgbClr val="0070C0"/>
                </a:solidFill>
                <a:latin typeface="Arial" panose="020B0604020202020204" pitchFamily="34" charset="0"/>
                <a:cs typeface="Arial" panose="020B0604020202020204" pitchFamily="34" charset="0"/>
              </a:rPr>
              <a:t>Mekanisering</a:t>
            </a:r>
          </a:p>
          <a:p>
            <a:r>
              <a:rPr lang="da-DK" sz="1400" dirty="0">
                <a:solidFill>
                  <a:srgbClr val="0070C0"/>
                </a:solidFill>
                <a:latin typeface="Arial" panose="020B0604020202020204" pitchFamily="34" charset="0"/>
                <a:cs typeface="Arial" panose="020B0604020202020204" pitchFamily="34" charset="0"/>
              </a:rPr>
              <a:t>Masseproduktion</a:t>
            </a:r>
          </a:p>
          <a:p>
            <a:r>
              <a:rPr lang="da-DK" sz="1400" dirty="0">
                <a:solidFill>
                  <a:srgbClr val="0070C0"/>
                </a:solidFill>
                <a:latin typeface="Arial" panose="020B0604020202020204" pitchFamily="34" charset="0"/>
                <a:cs typeface="Arial" panose="020B0604020202020204" pitchFamily="34" charset="0"/>
              </a:rPr>
              <a:t>Elektronisk automation af produktlinjer</a:t>
            </a:r>
          </a:p>
          <a:p>
            <a:r>
              <a:rPr lang="da-DK" sz="1400" dirty="0">
                <a:solidFill>
                  <a:srgbClr val="0070C0"/>
                </a:solidFill>
                <a:latin typeface="Arial" panose="020B0604020202020204" pitchFamily="34" charset="0"/>
                <a:cs typeface="Arial" panose="020B0604020202020204" pitchFamily="34" charset="0"/>
              </a:rPr>
              <a:t>Industri 4.0</a:t>
            </a:r>
          </a:p>
        </p:txBody>
      </p:sp>
      <p:sp>
        <p:nvSpPr>
          <p:cNvPr id="7" name="TextBox 6">
            <a:extLst>
              <a:ext uri="{FF2B5EF4-FFF2-40B4-BE49-F238E27FC236}">
                <a16:creationId xmlns:a16="http://schemas.microsoft.com/office/drawing/2014/main" id="{BEC3C63D-57AA-0348-8955-7E785F2B0BC7}"/>
              </a:ext>
            </a:extLst>
          </p:cNvPr>
          <p:cNvSpPr txBox="1"/>
          <p:nvPr/>
        </p:nvSpPr>
        <p:spPr>
          <a:xfrm>
            <a:off x="8271483" y="4852930"/>
            <a:ext cx="3418770" cy="1384995"/>
          </a:xfrm>
          <a:prstGeom prst="rect">
            <a:avLst/>
          </a:prstGeom>
          <a:noFill/>
        </p:spPr>
        <p:txBody>
          <a:bodyPr wrap="square" rtlCol="0" anchor="t">
            <a:spAutoFit/>
          </a:bodyPr>
          <a:lstStyle/>
          <a:p>
            <a:r>
              <a:rPr lang="da-DK" sz="1400" dirty="0">
                <a:solidFill>
                  <a:srgbClr val="0070C0"/>
                </a:solidFill>
                <a:latin typeface="Arial" panose="020B0604020202020204" pitchFamily="34" charset="0"/>
                <a:cs typeface="Arial" panose="020B0604020202020204" pitchFamily="34" charset="0"/>
              </a:rPr>
              <a:t>Computationel automation og innovation</a:t>
            </a:r>
          </a:p>
          <a:p>
            <a:r>
              <a:rPr lang="da-DK" sz="1400" dirty="0">
                <a:solidFill>
                  <a:srgbClr val="0070C0"/>
                </a:solidFill>
                <a:latin typeface="Arial" panose="020B0604020202020204" pitchFamily="34" charset="0"/>
                <a:cs typeface="Arial" panose="020B0604020202020204" pitchFamily="34" charset="0"/>
              </a:rPr>
              <a:t>af komplekse (kognitive) processer</a:t>
            </a:r>
          </a:p>
          <a:p>
            <a:r>
              <a:rPr lang="da-DK" sz="1400" dirty="0">
                <a:solidFill>
                  <a:srgbClr val="0070C0"/>
                </a:solidFill>
                <a:latin typeface="Arial" panose="020B0604020202020204" pitchFamily="34" charset="0"/>
                <a:cs typeface="Arial" panose="020B0604020202020204" pitchFamily="34" charset="0"/>
              </a:rPr>
              <a:t>i alle aspekter af livet.</a:t>
            </a:r>
          </a:p>
          <a:p>
            <a:endParaRPr lang="da-DK" sz="1400" dirty="0">
              <a:solidFill>
                <a:srgbClr val="0070C0"/>
              </a:solidFill>
              <a:latin typeface="Arial" panose="020B0604020202020204" pitchFamily="34" charset="0"/>
              <a:cs typeface="Arial" panose="020B0604020202020204" pitchFamily="34" charset="0"/>
            </a:endParaRPr>
          </a:p>
          <a:p>
            <a:r>
              <a:rPr lang="da-DK" sz="1400" b="1" dirty="0">
                <a:solidFill>
                  <a:srgbClr val="0070C0"/>
                </a:solidFill>
                <a:latin typeface="Arial" panose="020B0604020202020204" pitchFamily="34" charset="0"/>
                <a:cs typeface="Arial" panose="020B0604020202020204" pitchFamily="34" charset="0"/>
              </a:rPr>
              <a:t>Store implikationer </a:t>
            </a:r>
            <a:r>
              <a:rPr lang="da-DK" sz="1400" dirty="0">
                <a:solidFill>
                  <a:srgbClr val="0070C0"/>
                </a:solidFill>
                <a:latin typeface="Arial" panose="020B0604020202020204" pitchFamily="34" charset="0"/>
                <a:cs typeface="Arial" panose="020B0604020202020204" pitchFamily="34" charset="0"/>
              </a:rPr>
              <a:t>for dannelse</a:t>
            </a:r>
          </a:p>
          <a:p>
            <a:r>
              <a:rPr lang="da-DK" sz="1400" dirty="0">
                <a:solidFill>
                  <a:srgbClr val="0070C0"/>
                </a:solidFill>
                <a:latin typeface="Arial" panose="020B0604020202020204" pitchFamily="34" charset="0"/>
                <a:cs typeface="Arial" panose="020B0604020202020204" pitchFamily="34" charset="0"/>
              </a:rPr>
              <a:t>og uddannelse </a:t>
            </a:r>
            <a:r>
              <a:rPr lang="da-DK" sz="1400" b="1" dirty="0">
                <a:solidFill>
                  <a:srgbClr val="0070C0"/>
                </a:solidFill>
                <a:latin typeface="Arial" panose="020B0604020202020204" pitchFamily="34" charset="0"/>
                <a:cs typeface="Arial" panose="020B0604020202020204" pitchFamily="34" charset="0"/>
              </a:rPr>
              <a:t>for alle!</a:t>
            </a:r>
          </a:p>
        </p:txBody>
      </p:sp>
      <p:sp>
        <p:nvSpPr>
          <p:cNvPr id="11" name="TextBox 10">
            <a:extLst>
              <a:ext uri="{FF2B5EF4-FFF2-40B4-BE49-F238E27FC236}">
                <a16:creationId xmlns:a16="http://schemas.microsoft.com/office/drawing/2014/main" id="{1415613D-8723-724C-912E-5D0942545282}"/>
              </a:ext>
            </a:extLst>
          </p:cNvPr>
          <p:cNvSpPr txBox="1"/>
          <p:nvPr/>
        </p:nvSpPr>
        <p:spPr>
          <a:xfrm>
            <a:off x="8271483" y="1551990"/>
            <a:ext cx="3418770" cy="954107"/>
          </a:xfrm>
          <a:prstGeom prst="rect">
            <a:avLst/>
          </a:prstGeom>
          <a:noFill/>
        </p:spPr>
        <p:txBody>
          <a:bodyPr wrap="square" rtlCol="0" anchor="t">
            <a:spAutoFit/>
          </a:bodyPr>
          <a:lstStyle/>
          <a:p>
            <a:r>
              <a:rPr lang="da-DK" sz="1400" dirty="0">
                <a:solidFill>
                  <a:srgbClr val="0070C0"/>
                </a:solidFill>
                <a:latin typeface="Arial" panose="020B0604020202020204" pitchFamily="34" charset="0"/>
                <a:cs typeface="Arial" panose="020B0604020202020204" pitchFamily="34" charset="0"/>
              </a:rPr>
              <a:t>Renæssance</a:t>
            </a:r>
          </a:p>
          <a:p>
            <a:r>
              <a:rPr lang="da-DK" sz="1400" dirty="0">
                <a:solidFill>
                  <a:srgbClr val="0070C0"/>
                </a:solidFill>
                <a:latin typeface="Arial" panose="020B0604020202020204" pitchFamily="34" charset="0"/>
                <a:cs typeface="Arial" panose="020B0604020202020204" pitchFamily="34" charset="0"/>
              </a:rPr>
              <a:t>Oplysning</a:t>
            </a:r>
          </a:p>
          <a:p>
            <a:r>
              <a:rPr lang="da-DK" sz="1400" dirty="0">
                <a:solidFill>
                  <a:srgbClr val="0070C0"/>
                </a:solidFill>
                <a:latin typeface="Arial" panose="020B0604020202020204" pitchFamily="34" charset="0"/>
                <a:cs typeface="Arial" panose="020B0604020202020204" pitchFamily="34" charset="0"/>
              </a:rPr>
              <a:t>Demokratisering</a:t>
            </a:r>
          </a:p>
          <a:p>
            <a:r>
              <a:rPr lang="da-DK" sz="1400" dirty="0">
                <a:solidFill>
                  <a:srgbClr val="0070C0"/>
                </a:solidFill>
                <a:latin typeface="Arial" panose="020B0604020202020204" pitchFamily="34" charset="0"/>
                <a:cs typeface="Arial" panose="020B0604020202020204" pitchFamily="34" charset="0"/>
              </a:rPr>
              <a:t>Dannelse og uddannelse</a:t>
            </a:r>
          </a:p>
        </p:txBody>
      </p:sp>
      <p:sp>
        <p:nvSpPr>
          <p:cNvPr id="4" name="Title 3">
            <a:extLst>
              <a:ext uri="{FF2B5EF4-FFF2-40B4-BE49-F238E27FC236}">
                <a16:creationId xmlns:a16="http://schemas.microsoft.com/office/drawing/2014/main" id="{16485244-64EB-3745-8A30-45D0025AD1F9}"/>
              </a:ext>
            </a:extLst>
          </p:cNvPr>
          <p:cNvSpPr>
            <a:spLocks noGrp="1"/>
          </p:cNvSpPr>
          <p:nvPr>
            <p:ph type="title"/>
          </p:nvPr>
        </p:nvSpPr>
        <p:spPr>
          <a:xfrm>
            <a:off x="838200" y="365126"/>
            <a:ext cx="10515600" cy="908094"/>
          </a:xfrm>
        </p:spPr>
        <p:txBody>
          <a:bodyPr/>
          <a:lstStyle/>
          <a:p>
            <a:r>
              <a:rPr lang="da-DK" b="1" dirty="0">
                <a:latin typeface="Arial" panose="020B0604020202020204" pitchFamily="34" charset="0"/>
                <a:cs typeface="Arial" panose="020B0604020202020204" pitchFamily="34" charset="0"/>
              </a:rPr>
              <a:t>Meget mere end industri 4.0</a:t>
            </a:r>
          </a:p>
        </p:txBody>
      </p:sp>
      <p:pic>
        <p:nvPicPr>
          <p:cNvPr id="5" name="Picture 4">
            <a:extLst>
              <a:ext uri="{FF2B5EF4-FFF2-40B4-BE49-F238E27FC236}">
                <a16:creationId xmlns:a16="http://schemas.microsoft.com/office/drawing/2014/main" id="{79F9801C-0CF7-D741-8B19-2F6630CA27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7700" y="3188198"/>
            <a:ext cx="914849" cy="1131810"/>
          </a:xfrm>
          <a:prstGeom prst="rect">
            <a:avLst/>
          </a:prstGeom>
        </p:spPr>
      </p:pic>
      <p:pic>
        <p:nvPicPr>
          <p:cNvPr id="17" name="Picture 16">
            <a:extLst>
              <a:ext uri="{FF2B5EF4-FFF2-40B4-BE49-F238E27FC236}">
                <a16:creationId xmlns:a16="http://schemas.microsoft.com/office/drawing/2014/main" id="{CF64D80A-4EE4-0444-A42D-DA32C0732B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7700" y="4894026"/>
            <a:ext cx="970526" cy="1131810"/>
          </a:xfrm>
          <a:prstGeom prst="rect">
            <a:avLst/>
          </a:prstGeom>
        </p:spPr>
      </p:pic>
      <p:pic>
        <p:nvPicPr>
          <p:cNvPr id="29" name="Picture 28">
            <a:extLst>
              <a:ext uri="{FF2B5EF4-FFF2-40B4-BE49-F238E27FC236}">
                <a16:creationId xmlns:a16="http://schemas.microsoft.com/office/drawing/2014/main" id="{CDCAA985-D90E-1A4A-881F-87BD5011FD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7700" y="1474228"/>
            <a:ext cx="914849" cy="1176869"/>
          </a:xfrm>
          <a:prstGeom prst="rect">
            <a:avLst/>
          </a:prstGeom>
        </p:spPr>
      </p:pic>
      <p:sp>
        <p:nvSpPr>
          <p:cNvPr id="30" name="Rectangle 29">
            <a:extLst>
              <a:ext uri="{FF2B5EF4-FFF2-40B4-BE49-F238E27FC236}">
                <a16:creationId xmlns:a16="http://schemas.microsoft.com/office/drawing/2014/main" id="{B319B69E-DB72-AC49-AAA3-6836E3313474}"/>
              </a:ext>
            </a:extLst>
          </p:cNvPr>
          <p:cNvSpPr/>
          <p:nvPr/>
        </p:nvSpPr>
        <p:spPr>
          <a:xfrm>
            <a:off x="978079" y="1293137"/>
            <a:ext cx="10828174" cy="148714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E6310E3-682F-9A4D-82B9-BB7447727D49}"/>
              </a:ext>
            </a:extLst>
          </p:cNvPr>
          <p:cNvSpPr/>
          <p:nvPr/>
        </p:nvSpPr>
        <p:spPr>
          <a:xfrm>
            <a:off x="978079" y="3001132"/>
            <a:ext cx="10828174" cy="148714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07D6D52-BB96-BB4E-B416-707ADDCBCB0B}"/>
              </a:ext>
            </a:extLst>
          </p:cNvPr>
          <p:cNvSpPr/>
          <p:nvPr/>
        </p:nvSpPr>
        <p:spPr>
          <a:xfrm>
            <a:off x="978079" y="4704466"/>
            <a:ext cx="10828174" cy="164969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3368B085-CB50-8146-9AC7-993382B629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0864" y="6461545"/>
            <a:ext cx="1375942" cy="265072"/>
          </a:xfrm>
          <a:prstGeom prst="rect">
            <a:avLst/>
          </a:prstGeom>
        </p:spPr>
      </p:pic>
    </p:spTree>
    <p:extLst>
      <p:ext uri="{BB962C8B-B14F-4D97-AF65-F5344CB8AC3E}">
        <p14:creationId xmlns:p14="http://schemas.microsoft.com/office/powerpoint/2010/main" val="291937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2050" name="Picture 2" descr="Ada Lovelace: Original and Visionary, but No Programmer | OpenMind">
            <a:extLst>
              <a:ext uri="{FF2B5EF4-FFF2-40B4-BE49-F238E27FC236}">
                <a16:creationId xmlns:a16="http://schemas.microsoft.com/office/drawing/2014/main" id="{DEC5830C-0E50-5949-B163-5C153077A2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3112" y="652571"/>
            <a:ext cx="4787310" cy="47873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B2F4AD-E16A-9849-BB29-899727C59996}"/>
              </a:ext>
            </a:extLst>
          </p:cNvPr>
          <p:cNvSpPr txBox="1"/>
          <p:nvPr/>
        </p:nvSpPr>
        <p:spPr>
          <a:xfrm>
            <a:off x="3609191" y="5655544"/>
            <a:ext cx="5015155" cy="461665"/>
          </a:xfrm>
          <a:prstGeom prst="rect">
            <a:avLst/>
          </a:prstGeom>
          <a:noFill/>
        </p:spPr>
        <p:txBody>
          <a:bodyPr wrap="none" rtlCol="0">
            <a:spAutoFit/>
          </a:bodyPr>
          <a:lstStyle/>
          <a:p>
            <a:pPr algn="ctr"/>
            <a:r>
              <a:rPr lang="en-DK" sz="2400" dirty="0">
                <a:solidFill>
                  <a:srgbClr val="9CC7CE"/>
                </a:solidFill>
              </a:rPr>
              <a:t>Augusta Ada Lovelace (1815-1852)</a:t>
            </a:r>
          </a:p>
        </p:txBody>
      </p:sp>
    </p:spTree>
    <p:extLst>
      <p:ext uri="{BB962C8B-B14F-4D97-AF65-F5344CB8AC3E}">
        <p14:creationId xmlns:p14="http://schemas.microsoft.com/office/powerpoint/2010/main" val="31652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48ACC1-2FBA-8444-89C6-437884A5DFA9}"/>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Picture 11">
            <a:extLst>
              <a:ext uri="{FF2B5EF4-FFF2-40B4-BE49-F238E27FC236}">
                <a16:creationId xmlns:a16="http://schemas.microsoft.com/office/drawing/2014/main" id="{88B3F7E8-ED61-A146-BC8D-1B57C5BEED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17" name="Straight Connector 16">
            <a:extLst>
              <a:ext uri="{FF2B5EF4-FFF2-40B4-BE49-F238E27FC236}">
                <a16:creationId xmlns:a16="http://schemas.microsoft.com/office/drawing/2014/main" id="{91E61DBC-7C32-9E4F-9E2E-3507BFBF7991}"/>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1BF584-D000-FA49-B694-A626E1D63478}"/>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19" name="Picture 18">
            <a:extLst>
              <a:ext uri="{FF2B5EF4-FFF2-40B4-BE49-F238E27FC236}">
                <a16:creationId xmlns:a16="http://schemas.microsoft.com/office/drawing/2014/main" id="{848370D2-5538-AC6D-29A9-9F2C7550A4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2092" y="1632935"/>
            <a:ext cx="7269349" cy="4579690"/>
          </a:xfrm>
          <a:prstGeom prst="rect">
            <a:avLst/>
          </a:prstGeom>
        </p:spPr>
      </p:pic>
      <p:sp>
        <p:nvSpPr>
          <p:cNvPr id="20" name="TextBox 19">
            <a:extLst>
              <a:ext uri="{FF2B5EF4-FFF2-40B4-BE49-F238E27FC236}">
                <a16:creationId xmlns:a16="http://schemas.microsoft.com/office/drawing/2014/main" id="{02A9A635-2E7B-CF1C-E76B-8109F078BD25}"/>
              </a:ext>
            </a:extLst>
          </p:cNvPr>
          <p:cNvSpPr txBox="1"/>
          <p:nvPr/>
        </p:nvSpPr>
        <p:spPr>
          <a:xfrm>
            <a:off x="1054565" y="605607"/>
            <a:ext cx="10124405" cy="769441"/>
          </a:xfrm>
          <a:prstGeom prst="rect">
            <a:avLst/>
          </a:prstGeom>
          <a:noFill/>
        </p:spPr>
        <p:txBody>
          <a:bodyPr wrap="square" rtlCol="0">
            <a:spAutoFit/>
          </a:bodyPr>
          <a:lstStyle/>
          <a:p>
            <a:pPr algn="ctr"/>
            <a:r>
              <a:rPr lang="da-DK" sz="4400" dirty="0">
                <a:solidFill>
                  <a:srgbClr val="9CC7CE"/>
                </a:solidFill>
              </a:rPr>
              <a:t>Fra kalkulation til computation</a:t>
            </a:r>
            <a:endParaRPr lang="en-DK" sz="4400" dirty="0">
              <a:solidFill>
                <a:srgbClr val="9CC7CE"/>
              </a:solidFill>
            </a:endParaRPr>
          </a:p>
        </p:txBody>
      </p:sp>
    </p:spTree>
    <p:extLst>
      <p:ext uri="{BB962C8B-B14F-4D97-AF65-F5344CB8AC3E}">
        <p14:creationId xmlns:p14="http://schemas.microsoft.com/office/powerpoint/2010/main" val="166921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140897-78B7-0B42-91FF-4764D03BAB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5559" y="5165478"/>
            <a:ext cx="838076" cy="1257114"/>
          </a:xfrm>
          <a:prstGeom prst="rect">
            <a:avLst/>
          </a:prstGeom>
        </p:spPr>
      </p:pic>
      <p:sp>
        <p:nvSpPr>
          <p:cNvPr id="12" name="Rectangle 11"/>
          <p:cNvSpPr/>
          <p:nvPr/>
        </p:nvSpPr>
        <p:spPr bwMode="auto">
          <a:xfrm>
            <a:off x="1883257" y="253623"/>
            <a:ext cx="8352928" cy="864096"/>
          </a:xfrm>
          <a:prstGeom prst="rect">
            <a:avLst/>
          </a:prstGeom>
          <a:solidFill>
            <a:schemeClr val="tx1"/>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fontAlgn="base">
              <a:spcBef>
                <a:spcPct val="0"/>
              </a:spcBef>
              <a:spcAft>
                <a:spcPct val="0"/>
              </a:spcAft>
            </a:pPr>
            <a:endParaRPr lang="en-US" sz="2000">
              <a:solidFill>
                <a:srgbClr val="A50021"/>
              </a:solidFill>
              <a:latin typeface="Arial" pitchFamily="-106" charset="0"/>
            </a:endParaRPr>
          </a:p>
        </p:txBody>
      </p:sp>
      <p:sp>
        <p:nvSpPr>
          <p:cNvPr id="6" name="Rectangle 2"/>
          <p:cNvSpPr txBox="1">
            <a:spLocks noChangeArrowheads="1"/>
          </p:cNvSpPr>
          <p:nvPr/>
        </p:nvSpPr>
        <p:spPr bwMode="auto">
          <a:xfrm>
            <a:off x="1775520" y="384939"/>
            <a:ext cx="864096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3600" b="1">
                <a:solidFill>
                  <a:srgbClr val="000066"/>
                </a:solidFill>
                <a:latin typeface="Arial" pitchFamily="-106" charset="0"/>
              </a:defRPr>
            </a:lvl6pPr>
            <a:lvl7pPr marL="914400" algn="l" rtl="0" fontAlgn="base">
              <a:spcBef>
                <a:spcPct val="0"/>
              </a:spcBef>
              <a:spcAft>
                <a:spcPct val="0"/>
              </a:spcAft>
              <a:defRPr sz="3600" b="1">
                <a:solidFill>
                  <a:srgbClr val="000066"/>
                </a:solidFill>
                <a:latin typeface="Arial" pitchFamily="-106" charset="0"/>
              </a:defRPr>
            </a:lvl7pPr>
            <a:lvl8pPr marL="1371600" algn="l" rtl="0" fontAlgn="base">
              <a:spcBef>
                <a:spcPct val="0"/>
              </a:spcBef>
              <a:spcAft>
                <a:spcPct val="0"/>
              </a:spcAft>
              <a:defRPr sz="3600" b="1">
                <a:solidFill>
                  <a:srgbClr val="000066"/>
                </a:solidFill>
                <a:latin typeface="Arial" pitchFamily="-106" charset="0"/>
              </a:defRPr>
            </a:lvl8pPr>
            <a:lvl9pPr marL="1828800" algn="l" rtl="0" fontAlgn="base">
              <a:spcBef>
                <a:spcPct val="0"/>
              </a:spcBef>
              <a:spcAft>
                <a:spcPct val="0"/>
              </a:spcAft>
              <a:defRPr sz="3600" b="1">
                <a:solidFill>
                  <a:srgbClr val="000066"/>
                </a:solidFill>
                <a:latin typeface="Arial" pitchFamily="-106" charset="0"/>
              </a:defRPr>
            </a:lvl9pPr>
          </a:lstStyle>
          <a:p>
            <a:pPr algn="ctr" eaLnBrk="1" hangingPunct="1"/>
            <a:r>
              <a:rPr lang="da-DK" sz="5400" b="0" dirty="0">
                <a:solidFill>
                  <a:srgbClr val="9CC7CE"/>
                </a:solidFill>
                <a:ea typeface="ＭＳ Ｐゴシック" charset="-128"/>
                <a:cs typeface="ＭＳ Ｐゴシック" charset="-128"/>
              </a:rPr>
              <a:t>Den universelle automat</a:t>
            </a:r>
          </a:p>
        </p:txBody>
      </p:sp>
      <p:sp>
        <p:nvSpPr>
          <p:cNvPr id="2" name="TextBox 1">
            <a:extLst>
              <a:ext uri="{FF2B5EF4-FFF2-40B4-BE49-F238E27FC236}">
                <a16:creationId xmlns:a16="http://schemas.microsoft.com/office/drawing/2014/main" id="{47D58910-CF95-C040-A3DA-B5D8A0665F31}"/>
              </a:ext>
            </a:extLst>
          </p:cNvPr>
          <p:cNvSpPr txBox="1"/>
          <p:nvPr/>
        </p:nvSpPr>
        <p:spPr>
          <a:xfrm>
            <a:off x="5159897" y="2217077"/>
            <a:ext cx="3969356" cy="461665"/>
          </a:xfrm>
          <a:prstGeom prst="rect">
            <a:avLst/>
          </a:prstGeom>
          <a:noFill/>
        </p:spPr>
        <p:txBody>
          <a:bodyPr wrap="square" rtlCol="0">
            <a:spAutoFit/>
          </a:bodyPr>
          <a:lstStyle/>
          <a:p>
            <a:r>
              <a:rPr lang="da-DK" sz="2400" u="sng" dirty="0">
                <a:solidFill>
                  <a:schemeClr val="accent5">
                    <a:lumMod val="60000"/>
                    <a:lumOff val="40000"/>
                  </a:schemeClr>
                </a:solidFill>
              </a:rPr>
              <a:t>Computeren</a:t>
            </a:r>
            <a:r>
              <a:rPr lang="da-DK" sz="2400" dirty="0">
                <a:solidFill>
                  <a:schemeClr val="accent5">
                    <a:lumMod val="60000"/>
                    <a:lumOff val="40000"/>
                  </a:schemeClr>
                </a:solidFill>
              </a:rPr>
              <a:t> alene kan intet</a:t>
            </a:r>
          </a:p>
        </p:txBody>
      </p:sp>
      <p:pic>
        <p:nvPicPr>
          <p:cNvPr id="3" name="Picture 2">
            <a:extLst>
              <a:ext uri="{FF2B5EF4-FFF2-40B4-BE49-F238E27FC236}">
                <a16:creationId xmlns:a16="http://schemas.microsoft.com/office/drawing/2014/main" id="{5BCD6720-6ADD-F544-94CC-1169BCBDF2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1624" y="1897107"/>
            <a:ext cx="1917700" cy="1054100"/>
          </a:xfrm>
          <a:prstGeom prst="rect">
            <a:avLst/>
          </a:prstGeom>
        </p:spPr>
      </p:pic>
      <p:pic>
        <p:nvPicPr>
          <p:cNvPr id="5" name="Picture 4">
            <a:extLst>
              <a:ext uri="{FF2B5EF4-FFF2-40B4-BE49-F238E27FC236}">
                <a16:creationId xmlns:a16="http://schemas.microsoft.com/office/drawing/2014/main" id="{A675CF73-A0F8-A14B-9C6D-BF3DD76CB960}"/>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2737024" y="3514328"/>
            <a:ext cx="1892300" cy="1066800"/>
          </a:xfrm>
          <a:prstGeom prst="rect">
            <a:avLst/>
          </a:prstGeom>
        </p:spPr>
      </p:pic>
      <p:sp>
        <p:nvSpPr>
          <p:cNvPr id="7" name="TextBox 6">
            <a:extLst>
              <a:ext uri="{FF2B5EF4-FFF2-40B4-BE49-F238E27FC236}">
                <a16:creationId xmlns:a16="http://schemas.microsoft.com/office/drawing/2014/main" id="{B1F72A88-87A3-C146-A69F-05DE7A5134CD}"/>
              </a:ext>
            </a:extLst>
          </p:cNvPr>
          <p:cNvSpPr txBox="1"/>
          <p:nvPr/>
        </p:nvSpPr>
        <p:spPr>
          <a:xfrm>
            <a:off x="3488373" y="3001499"/>
            <a:ext cx="364202" cy="461665"/>
          </a:xfrm>
          <a:prstGeom prst="rect">
            <a:avLst/>
          </a:prstGeom>
          <a:noFill/>
        </p:spPr>
        <p:txBody>
          <a:bodyPr wrap="none" rtlCol="0">
            <a:spAutoFit/>
          </a:bodyPr>
          <a:lstStyle/>
          <a:p>
            <a:r>
              <a:rPr lang="da-DK" sz="2400" dirty="0">
                <a:solidFill>
                  <a:srgbClr val="9CC7CE"/>
                </a:solidFill>
              </a:rPr>
              <a:t>+</a:t>
            </a:r>
          </a:p>
        </p:txBody>
      </p:sp>
      <p:sp>
        <p:nvSpPr>
          <p:cNvPr id="9" name="TextBox 8">
            <a:extLst>
              <a:ext uri="{FF2B5EF4-FFF2-40B4-BE49-F238E27FC236}">
                <a16:creationId xmlns:a16="http://schemas.microsoft.com/office/drawing/2014/main" id="{07EE0956-DEB7-B841-9B11-9DF864AFBE3A}"/>
              </a:ext>
            </a:extLst>
          </p:cNvPr>
          <p:cNvSpPr txBox="1"/>
          <p:nvPr/>
        </p:nvSpPr>
        <p:spPr>
          <a:xfrm>
            <a:off x="5159897" y="3847673"/>
            <a:ext cx="4942379" cy="461665"/>
          </a:xfrm>
          <a:prstGeom prst="rect">
            <a:avLst/>
          </a:prstGeom>
          <a:noFill/>
        </p:spPr>
        <p:txBody>
          <a:bodyPr wrap="square" rtlCol="0">
            <a:spAutoFit/>
          </a:bodyPr>
          <a:lstStyle/>
          <a:p>
            <a:r>
              <a:rPr lang="da-DK" sz="2400" dirty="0">
                <a:solidFill>
                  <a:schemeClr val="accent5">
                    <a:lumMod val="60000"/>
                    <a:lumOff val="40000"/>
                  </a:schemeClr>
                </a:solidFill>
              </a:rPr>
              <a:t>Med </a:t>
            </a:r>
            <a:r>
              <a:rPr lang="da-DK" sz="2400" u="sng" dirty="0">
                <a:solidFill>
                  <a:schemeClr val="accent5">
                    <a:lumMod val="60000"/>
                    <a:lumOff val="40000"/>
                  </a:schemeClr>
                </a:solidFill>
              </a:rPr>
              <a:t>software</a:t>
            </a:r>
            <a:r>
              <a:rPr lang="da-DK" sz="2400" dirty="0">
                <a:solidFill>
                  <a:schemeClr val="accent5">
                    <a:lumMod val="60000"/>
                    <a:lumOff val="40000"/>
                  </a:schemeClr>
                </a:solidFill>
              </a:rPr>
              <a:t> kan den (næsten) alt</a:t>
            </a:r>
          </a:p>
        </p:txBody>
      </p:sp>
      <p:pic>
        <p:nvPicPr>
          <p:cNvPr id="8" name="Picture 7">
            <a:extLst>
              <a:ext uri="{FF2B5EF4-FFF2-40B4-BE49-F238E27FC236}">
                <a16:creationId xmlns:a16="http://schemas.microsoft.com/office/drawing/2014/main" id="{E092E52B-7E10-9742-A1D7-84C644A1D5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49224" y="5145122"/>
            <a:ext cx="730919" cy="730919"/>
          </a:xfrm>
          <a:prstGeom prst="rect">
            <a:avLst/>
          </a:prstGeom>
        </p:spPr>
      </p:pic>
      <p:pic>
        <p:nvPicPr>
          <p:cNvPr id="10" name="Picture 9">
            <a:extLst>
              <a:ext uri="{FF2B5EF4-FFF2-40B4-BE49-F238E27FC236}">
                <a16:creationId xmlns:a16="http://schemas.microsoft.com/office/drawing/2014/main" id="{2302DA08-DFEB-1940-8B54-72C6C48DC6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57495" y="5145122"/>
            <a:ext cx="1058807" cy="730919"/>
          </a:xfrm>
          <a:prstGeom prst="rect">
            <a:avLst/>
          </a:prstGeom>
        </p:spPr>
      </p:pic>
      <p:pic>
        <p:nvPicPr>
          <p:cNvPr id="11" name="Picture 10">
            <a:extLst>
              <a:ext uri="{FF2B5EF4-FFF2-40B4-BE49-F238E27FC236}">
                <a16:creationId xmlns:a16="http://schemas.microsoft.com/office/drawing/2014/main" id="{46A031C6-0D39-A247-97B0-8F1B8681B7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8301" y="5145121"/>
            <a:ext cx="1142061" cy="730919"/>
          </a:xfrm>
          <a:prstGeom prst="rect">
            <a:avLst/>
          </a:prstGeom>
        </p:spPr>
      </p:pic>
      <p:pic>
        <p:nvPicPr>
          <p:cNvPr id="13" name="Picture 12">
            <a:extLst>
              <a:ext uri="{FF2B5EF4-FFF2-40B4-BE49-F238E27FC236}">
                <a16:creationId xmlns:a16="http://schemas.microsoft.com/office/drawing/2014/main" id="{91BE85C4-07B3-B74A-A8DE-8F29F35C0F1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99856" y="5152727"/>
            <a:ext cx="723312" cy="723312"/>
          </a:xfrm>
          <a:prstGeom prst="rect">
            <a:avLst/>
          </a:prstGeom>
        </p:spPr>
      </p:pic>
      <p:pic>
        <p:nvPicPr>
          <p:cNvPr id="15" name="Picture 14">
            <a:extLst>
              <a:ext uri="{FF2B5EF4-FFF2-40B4-BE49-F238E27FC236}">
                <a16:creationId xmlns:a16="http://schemas.microsoft.com/office/drawing/2014/main" id="{96D65E9F-7B6A-2146-84A3-2FD1D3EB344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84033" y="5145121"/>
            <a:ext cx="736989" cy="734707"/>
          </a:xfrm>
          <a:prstGeom prst="rect">
            <a:avLst/>
          </a:prstGeom>
        </p:spPr>
      </p:pic>
      <p:pic>
        <p:nvPicPr>
          <p:cNvPr id="14" name="Picture 13">
            <a:extLst>
              <a:ext uri="{FF2B5EF4-FFF2-40B4-BE49-F238E27FC236}">
                <a16:creationId xmlns:a16="http://schemas.microsoft.com/office/drawing/2014/main" id="{DA33DCB3-A62C-2445-880E-BFEBBC1802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591945" y="5161611"/>
            <a:ext cx="714429" cy="714429"/>
          </a:xfrm>
          <a:prstGeom prst="rect">
            <a:avLst/>
          </a:prstGeom>
        </p:spPr>
      </p:pic>
      <p:pic>
        <p:nvPicPr>
          <p:cNvPr id="17" name="Picture 16">
            <a:extLst>
              <a:ext uri="{FF2B5EF4-FFF2-40B4-BE49-F238E27FC236}">
                <a16:creationId xmlns:a16="http://schemas.microsoft.com/office/drawing/2014/main" id="{FDD13C6E-9E70-3A43-A273-30A7CD0F3BF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64862" y="5161610"/>
            <a:ext cx="1272636" cy="714429"/>
          </a:xfrm>
          <a:prstGeom prst="rect">
            <a:avLst/>
          </a:prstGeom>
        </p:spPr>
      </p:pic>
      <p:sp>
        <p:nvSpPr>
          <p:cNvPr id="4" name="TextBox 3">
            <a:extLst>
              <a:ext uri="{FF2B5EF4-FFF2-40B4-BE49-F238E27FC236}">
                <a16:creationId xmlns:a16="http://schemas.microsoft.com/office/drawing/2014/main" id="{C79CAD40-63CD-EB46-A67F-AC9578BC9C20}"/>
              </a:ext>
            </a:extLst>
          </p:cNvPr>
          <p:cNvSpPr txBox="1"/>
          <p:nvPr/>
        </p:nvSpPr>
        <p:spPr>
          <a:xfrm>
            <a:off x="1524000" y="5961474"/>
            <a:ext cx="9144000" cy="707886"/>
          </a:xfrm>
          <a:prstGeom prst="rect">
            <a:avLst/>
          </a:prstGeom>
          <a:solidFill>
            <a:schemeClr val="tx1"/>
          </a:solidFill>
        </p:spPr>
        <p:txBody>
          <a:bodyPr wrap="square" rtlCol="0">
            <a:spAutoFit/>
          </a:bodyPr>
          <a:lstStyle/>
          <a:p>
            <a:pPr algn="ctr"/>
            <a:endParaRPr lang="da-DK" sz="800" dirty="0">
              <a:solidFill>
                <a:schemeClr val="bg1">
                  <a:lumMod val="75000"/>
                </a:schemeClr>
              </a:solidFill>
            </a:endParaRPr>
          </a:p>
          <a:p>
            <a:pPr algn="ctr"/>
            <a:r>
              <a:rPr lang="da-DK" sz="1600" dirty="0">
                <a:solidFill>
                  <a:schemeClr val="accent5">
                    <a:lumMod val="60000"/>
                    <a:lumOff val="40000"/>
                  </a:schemeClr>
                </a:solidFill>
              </a:rPr>
              <a:t>Computer + software  =  konkrete digitale teknologier</a:t>
            </a:r>
          </a:p>
          <a:p>
            <a:pPr algn="ctr"/>
            <a:r>
              <a:rPr lang="da-DK" sz="1600" dirty="0">
                <a:solidFill>
                  <a:schemeClr val="accent5">
                    <a:lumMod val="60000"/>
                    <a:lumOff val="40000"/>
                  </a:schemeClr>
                </a:solidFill>
              </a:rPr>
              <a:t>(og vi er kun lige begyndt...)</a:t>
            </a:r>
          </a:p>
        </p:txBody>
      </p:sp>
      <p:pic>
        <p:nvPicPr>
          <p:cNvPr id="18" name="Picture 17">
            <a:extLst>
              <a:ext uri="{FF2B5EF4-FFF2-40B4-BE49-F238E27FC236}">
                <a16:creationId xmlns:a16="http://schemas.microsoft.com/office/drawing/2014/main" id="{073B5F32-2A2C-F043-BD3B-82134D3D77B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431698" y="5161609"/>
            <a:ext cx="1125745" cy="703591"/>
          </a:xfrm>
          <a:prstGeom prst="rect">
            <a:avLst/>
          </a:prstGeom>
        </p:spPr>
      </p:pic>
      <p:pic>
        <p:nvPicPr>
          <p:cNvPr id="19" name="Picture 18">
            <a:extLst>
              <a:ext uri="{FF2B5EF4-FFF2-40B4-BE49-F238E27FC236}">
                <a16:creationId xmlns:a16="http://schemas.microsoft.com/office/drawing/2014/main" id="{8CFAAB44-CCCE-DE4F-BFF7-A03790EC7BE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57169" y="6460920"/>
            <a:ext cx="1362062" cy="263178"/>
          </a:xfrm>
          <a:prstGeom prst="rect">
            <a:avLst/>
          </a:prstGeom>
        </p:spPr>
      </p:pic>
      <p:sp>
        <p:nvSpPr>
          <p:cNvPr id="20" name="TextBox 19">
            <a:extLst>
              <a:ext uri="{FF2B5EF4-FFF2-40B4-BE49-F238E27FC236}">
                <a16:creationId xmlns:a16="http://schemas.microsoft.com/office/drawing/2014/main" id="{7C26FBA5-7BDE-9C4C-AB3B-3D005014838E}"/>
              </a:ext>
            </a:extLst>
          </p:cNvPr>
          <p:cNvSpPr txBox="1"/>
          <p:nvPr/>
        </p:nvSpPr>
        <p:spPr>
          <a:xfrm>
            <a:off x="10706447" y="5221705"/>
            <a:ext cx="439544" cy="461665"/>
          </a:xfrm>
          <a:prstGeom prst="rect">
            <a:avLst/>
          </a:prstGeom>
          <a:noFill/>
        </p:spPr>
        <p:txBody>
          <a:bodyPr wrap="none" rtlCol="0">
            <a:spAutoFit/>
          </a:bodyPr>
          <a:lstStyle/>
          <a:p>
            <a:pPr algn="ctr"/>
            <a:r>
              <a:rPr lang="en-DK" sz="2400" dirty="0">
                <a:solidFill>
                  <a:srgbClr val="9CC7CE"/>
                </a:solidFill>
              </a:rPr>
              <a:t>...</a:t>
            </a:r>
          </a:p>
        </p:txBody>
      </p:sp>
    </p:spTree>
    <p:extLst>
      <p:ext uri="{BB962C8B-B14F-4D97-AF65-F5344CB8AC3E}">
        <p14:creationId xmlns:p14="http://schemas.microsoft.com/office/powerpoint/2010/main" val="88154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7744407" y="4369748"/>
            <a:ext cx="2074607" cy="584775"/>
          </a:xfrm>
          <a:prstGeom prst="rect">
            <a:avLst/>
          </a:prstGeom>
          <a:noFill/>
        </p:spPr>
        <p:txBody>
          <a:bodyPr wrap="none" rtlCol="0">
            <a:spAutoFit/>
          </a:bodyPr>
          <a:lstStyle/>
          <a:p>
            <a:pPr algn="ctr"/>
            <a:r>
              <a:rPr lang="da-DK" sz="3200">
                <a:solidFill>
                  <a:srgbClr val="9CC7CE"/>
                </a:solidFill>
                <a:latin typeface="Arial" panose="020B0604020202020204" pitchFamily="34" charset="0"/>
              </a:rPr>
              <a:t>Matematik</a:t>
            </a:r>
          </a:p>
        </p:txBody>
      </p:sp>
      <p:sp>
        <p:nvSpPr>
          <p:cNvPr id="8" name="TextBox 7"/>
          <p:cNvSpPr txBox="1"/>
          <p:nvPr/>
        </p:nvSpPr>
        <p:spPr>
          <a:xfrm>
            <a:off x="4822707" y="4373768"/>
            <a:ext cx="2165978" cy="584775"/>
          </a:xfrm>
          <a:prstGeom prst="rect">
            <a:avLst/>
          </a:prstGeom>
          <a:noFill/>
        </p:spPr>
        <p:txBody>
          <a:bodyPr wrap="none" rtlCol="0">
            <a:spAutoFit/>
          </a:bodyPr>
          <a:lstStyle/>
          <a:p>
            <a:pPr algn="ctr"/>
            <a:r>
              <a:rPr lang="da-DK" sz="3200" b="1">
                <a:solidFill>
                  <a:srgbClr val="9CC7CE"/>
                </a:solidFill>
                <a:latin typeface="Arial" panose="020B0604020202020204" pitchFamily="34" charset="0"/>
              </a:rPr>
              <a:t>Informatik</a:t>
            </a:r>
          </a:p>
        </p:txBody>
      </p:sp>
      <p:sp>
        <p:nvSpPr>
          <p:cNvPr id="11" name="Rectangle 10"/>
          <p:cNvSpPr/>
          <p:nvPr/>
        </p:nvSpPr>
        <p:spPr bwMode="auto">
          <a:xfrm>
            <a:off x="1919536" y="4235024"/>
            <a:ext cx="8352928" cy="864096"/>
          </a:xfrm>
          <a:prstGeom prst="rect">
            <a:avLst/>
          </a:prstGeom>
          <a:noFill/>
          <a:ln w="9525" cap="flat" cmpd="sng" algn="ctr">
            <a:solidFill>
              <a:srgbClr val="5AA2AE"/>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fontAlgn="base">
              <a:spcBef>
                <a:spcPct val="0"/>
              </a:spcBef>
              <a:spcAft>
                <a:spcPct val="0"/>
              </a:spcAft>
            </a:pPr>
            <a:endParaRPr lang="en-US" sz="2000">
              <a:solidFill>
                <a:srgbClr val="A50021"/>
              </a:solidFill>
              <a:latin typeface="Arial" pitchFamily="-106" charset="0"/>
            </a:endParaRPr>
          </a:p>
        </p:txBody>
      </p:sp>
      <p:sp>
        <p:nvSpPr>
          <p:cNvPr id="38" name="TextBox 37"/>
          <p:cNvSpPr txBox="1"/>
          <p:nvPr/>
        </p:nvSpPr>
        <p:spPr>
          <a:xfrm>
            <a:off x="1919536" y="405115"/>
            <a:ext cx="8352928" cy="1631216"/>
          </a:xfrm>
          <a:prstGeom prst="rect">
            <a:avLst/>
          </a:prstGeom>
          <a:noFill/>
        </p:spPr>
        <p:txBody>
          <a:bodyPr wrap="square" rtlCol="0">
            <a:spAutoFit/>
          </a:bodyPr>
          <a:lstStyle/>
          <a:p>
            <a:pPr algn="ctr"/>
            <a:r>
              <a:rPr lang="da-DK" sz="4400" dirty="0">
                <a:solidFill>
                  <a:srgbClr val="9CC7CE"/>
                </a:solidFill>
                <a:latin typeface="Arial" panose="020B0604020202020204" pitchFamily="34" charset="0"/>
                <a:ea typeface="Arial" charset="0"/>
                <a:cs typeface="Arial" panose="020B0604020202020204" pitchFamily="34" charset="0"/>
              </a:rPr>
              <a:t>Vision</a:t>
            </a:r>
          </a:p>
          <a:p>
            <a:pPr algn="ctr"/>
            <a:r>
              <a:rPr lang="da-DK" sz="2800" dirty="0">
                <a:solidFill>
                  <a:srgbClr val="9CC7CE"/>
                </a:solidFill>
                <a:latin typeface="Arial" panose="020B0604020202020204" pitchFamily="34" charset="0"/>
              </a:rPr>
              <a:t>Informatik – et alment dannelsesfag</a:t>
            </a:r>
          </a:p>
          <a:p>
            <a:pPr algn="ctr"/>
            <a:r>
              <a:rPr lang="da-DK" sz="2800" dirty="0">
                <a:solidFill>
                  <a:srgbClr val="9CC7CE"/>
                </a:solidFill>
                <a:latin typeface="Arial" panose="020B0604020202020204" pitchFamily="34" charset="0"/>
              </a:rPr>
              <a:t>og en fundamental kompetence for alle</a:t>
            </a:r>
          </a:p>
        </p:txBody>
      </p:sp>
      <p:sp>
        <p:nvSpPr>
          <p:cNvPr id="39" name="TextBox 38"/>
          <p:cNvSpPr txBox="1"/>
          <p:nvPr/>
        </p:nvSpPr>
        <p:spPr>
          <a:xfrm>
            <a:off x="1919536" y="5237863"/>
            <a:ext cx="8352928" cy="1015663"/>
          </a:xfrm>
          <a:prstGeom prst="rect">
            <a:avLst/>
          </a:prstGeom>
          <a:noFill/>
          <a:ln w="57150" cmpd="thinThick">
            <a:solidFill>
              <a:srgbClr val="5AA2AE"/>
            </a:solidFill>
          </a:ln>
        </p:spPr>
        <p:txBody>
          <a:bodyPr wrap="square" rtlCol="0">
            <a:spAutoFit/>
          </a:bodyPr>
          <a:lstStyle/>
          <a:p>
            <a:pPr algn="ctr"/>
            <a:r>
              <a:rPr lang="da-DK" sz="1600" dirty="0">
                <a:solidFill>
                  <a:srgbClr val="5AA2AE"/>
                </a:solidFill>
                <a:latin typeface="Arial" panose="020B0604020202020204" pitchFamily="34" charset="0"/>
                <a:cs typeface="Arial" panose="020B0604020202020204" pitchFamily="34" charset="0"/>
              </a:rPr>
              <a:t>Matematik er (primært) naturvidenskabernes sprog</a:t>
            </a:r>
          </a:p>
          <a:p>
            <a:pPr algn="ctr"/>
            <a:endParaRPr lang="da-DK" sz="1600" dirty="0">
              <a:solidFill>
                <a:srgbClr val="5AA2AE"/>
              </a:solidFill>
              <a:latin typeface="Arial" panose="020B0604020202020204" pitchFamily="34" charset="0"/>
              <a:cs typeface="Arial" panose="020B0604020202020204" pitchFamily="34" charset="0"/>
            </a:endParaRPr>
          </a:p>
          <a:p>
            <a:pPr algn="ctr"/>
            <a:r>
              <a:rPr lang="da-DK" sz="2800" dirty="0">
                <a:solidFill>
                  <a:srgbClr val="5AA2AE"/>
                </a:solidFill>
                <a:latin typeface="Arial" panose="020B0604020202020204" pitchFamily="34" charset="0"/>
                <a:cs typeface="Arial" panose="020B0604020202020204" pitchFamily="34" charset="0"/>
              </a:rPr>
              <a:t>Informatik er et sprog for alle fag og discipliner</a:t>
            </a:r>
          </a:p>
        </p:txBody>
      </p:sp>
      <p:sp>
        <p:nvSpPr>
          <p:cNvPr id="6" name="TextBox 5"/>
          <p:cNvSpPr txBox="1"/>
          <p:nvPr/>
        </p:nvSpPr>
        <p:spPr>
          <a:xfrm>
            <a:off x="1919536" y="2434824"/>
            <a:ext cx="8352928" cy="1569660"/>
          </a:xfrm>
          <a:prstGeom prst="rect">
            <a:avLst/>
          </a:prstGeom>
          <a:noFill/>
        </p:spPr>
        <p:txBody>
          <a:bodyPr wrap="square" rtlCol="0">
            <a:spAutoFit/>
          </a:bodyPr>
          <a:lstStyle/>
          <a:p>
            <a:pPr algn="ctr"/>
            <a:r>
              <a:rPr lang="da-DK" sz="9600" dirty="0">
                <a:solidFill>
                  <a:srgbClr val="9CC7CE"/>
                </a:solidFill>
                <a:latin typeface="Arial" panose="020B0604020202020204" pitchFamily="34" charset="0"/>
                <a:cs typeface="Arial" panose="020B0604020202020204" pitchFamily="34" charset="0"/>
              </a:rPr>
              <a:t>Informatik</a:t>
            </a:r>
          </a:p>
        </p:txBody>
      </p:sp>
      <p:sp>
        <p:nvSpPr>
          <p:cNvPr id="32" name="Rectangle 31"/>
          <p:cNvSpPr/>
          <p:nvPr/>
        </p:nvSpPr>
        <p:spPr bwMode="auto">
          <a:xfrm>
            <a:off x="1919536" y="2218800"/>
            <a:ext cx="8352928" cy="2016224"/>
          </a:xfrm>
          <a:prstGeom prst="rect">
            <a:avLst/>
          </a:prstGeom>
          <a:solidFill>
            <a:schemeClr val="tx1">
              <a:alpha val="74948"/>
            </a:schemeClr>
          </a:solidFill>
          <a:ln w="9525" cap="flat" cmpd="sng" algn="ctr">
            <a:solidFill>
              <a:srgbClr val="5AA2AE"/>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fontAlgn="base">
              <a:spcBef>
                <a:spcPct val="0"/>
              </a:spcBef>
              <a:spcAft>
                <a:spcPct val="0"/>
              </a:spcAft>
            </a:pPr>
            <a:endParaRPr lang="en-GB" sz="2000" dirty="0">
              <a:solidFill>
                <a:srgbClr val="A50021"/>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31B7416D-3FFD-C84E-A957-11B41188C7F2}"/>
              </a:ext>
            </a:extLst>
          </p:cNvPr>
          <p:cNvGrpSpPr/>
          <p:nvPr/>
        </p:nvGrpSpPr>
        <p:grpSpPr>
          <a:xfrm>
            <a:off x="2180624" y="2279214"/>
            <a:ext cx="7835614" cy="1853024"/>
            <a:chOff x="2071567" y="2312770"/>
            <a:chExt cx="7835614" cy="1853024"/>
          </a:xfrm>
        </p:grpSpPr>
        <p:sp>
          <p:nvSpPr>
            <p:cNvPr id="30" name="TextBox 29"/>
            <p:cNvSpPr txBox="1"/>
            <p:nvPr/>
          </p:nvSpPr>
          <p:spPr>
            <a:xfrm>
              <a:off x="6353702" y="3796462"/>
              <a:ext cx="1043877"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Kinesisk</a:t>
              </a:r>
            </a:p>
          </p:txBody>
        </p:sp>
        <p:sp>
          <p:nvSpPr>
            <p:cNvPr id="4" name="TextBox 3"/>
            <p:cNvSpPr txBox="1"/>
            <p:nvPr/>
          </p:nvSpPr>
          <p:spPr>
            <a:xfrm>
              <a:off x="2071567" y="3692516"/>
              <a:ext cx="966932"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Historie</a:t>
              </a:r>
            </a:p>
          </p:txBody>
        </p:sp>
        <p:sp>
          <p:nvSpPr>
            <p:cNvPr id="13" name="TextBox 12"/>
            <p:cNvSpPr txBox="1"/>
            <p:nvPr/>
          </p:nvSpPr>
          <p:spPr>
            <a:xfrm>
              <a:off x="3183376" y="3620508"/>
              <a:ext cx="723275"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Fysik</a:t>
              </a:r>
            </a:p>
          </p:txBody>
        </p:sp>
        <p:sp>
          <p:nvSpPr>
            <p:cNvPr id="14" name="TextBox 13"/>
            <p:cNvSpPr txBox="1"/>
            <p:nvPr/>
          </p:nvSpPr>
          <p:spPr>
            <a:xfrm>
              <a:off x="7375616" y="3476492"/>
              <a:ext cx="710451"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Kemi</a:t>
              </a:r>
            </a:p>
          </p:txBody>
        </p:sp>
        <p:sp>
          <p:nvSpPr>
            <p:cNvPr id="15" name="TextBox 14"/>
            <p:cNvSpPr txBox="1"/>
            <p:nvPr/>
          </p:nvSpPr>
          <p:spPr>
            <a:xfrm>
              <a:off x="3631748" y="2828420"/>
              <a:ext cx="2262159"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Samfundsvidenskab</a:t>
              </a:r>
            </a:p>
          </p:txBody>
        </p:sp>
        <p:sp>
          <p:nvSpPr>
            <p:cNvPr id="16" name="TextBox 15"/>
            <p:cNvSpPr txBox="1"/>
            <p:nvPr/>
          </p:nvSpPr>
          <p:spPr>
            <a:xfrm>
              <a:off x="4131201" y="3724454"/>
              <a:ext cx="1890262"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Oldtidskundskab</a:t>
              </a:r>
            </a:p>
          </p:txBody>
        </p:sp>
        <p:sp>
          <p:nvSpPr>
            <p:cNvPr id="17" name="TextBox 16"/>
            <p:cNvSpPr txBox="1"/>
            <p:nvPr/>
          </p:nvSpPr>
          <p:spPr>
            <a:xfrm>
              <a:off x="4236370" y="2428310"/>
              <a:ext cx="787395"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Musik</a:t>
              </a:r>
            </a:p>
          </p:txBody>
        </p:sp>
        <p:sp>
          <p:nvSpPr>
            <p:cNvPr id="18" name="TextBox 17"/>
            <p:cNvSpPr txBox="1"/>
            <p:nvPr/>
          </p:nvSpPr>
          <p:spPr>
            <a:xfrm>
              <a:off x="6267382" y="3319118"/>
              <a:ext cx="877163"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Biologi</a:t>
              </a:r>
            </a:p>
          </p:txBody>
        </p:sp>
        <p:sp>
          <p:nvSpPr>
            <p:cNvPr id="19" name="TextBox 18"/>
            <p:cNvSpPr txBox="1"/>
            <p:nvPr/>
          </p:nvSpPr>
          <p:spPr>
            <a:xfrm>
              <a:off x="2288500" y="3188460"/>
              <a:ext cx="979756"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Geologi</a:t>
              </a:r>
            </a:p>
          </p:txBody>
        </p:sp>
        <p:sp>
          <p:nvSpPr>
            <p:cNvPr id="20" name="TextBox 19"/>
            <p:cNvSpPr txBox="1"/>
            <p:nvPr/>
          </p:nvSpPr>
          <p:spPr>
            <a:xfrm>
              <a:off x="6115687" y="2396372"/>
              <a:ext cx="1300356"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Billedkunst</a:t>
              </a:r>
            </a:p>
          </p:txBody>
        </p:sp>
        <p:sp>
          <p:nvSpPr>
            <p:cNvPr id="23" name="TextBox 22"/>
            <p:cNvSpPr txBox="1"/>
            <p:nvPr/>
          </p:nvSpPr>
          <p:spPr>
            <a:xfrm>
              <a:off x="6273898" y="2860358"/>
              <a:ext cx="1005404"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Engelsk</a:t>
              </a:r>
            </a:p>
          </p:txBody>
        </p:sp>
        <p:sp>
          <p:nvSpPr>
            <p:cNvPr id="24" name="TextBox 23"/>
            <p:cNvSpPr txBox="1"/>
            <p:nvPr/>
          </p:nvSpPr>
          <p:spPr>
            <a:xfrm>
              <a:off x="8663740" y="3319118"/>
              <a:ext cx="1031051"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Literatur</a:t>
              </a:r>
            </a:p>
          </p:txBody>
        </p:sp>
        <p:sp>
          <p:nvSpPr>
            <p:cNvPr id="25" name="TextBox 24"/>
            <p:cNvSpPr txBox="1"/>
            <p:nvPr/>
          </p:nvSpPr>
          <p:spPr>
            <a:xfrm>
              <a:off x="3631825" y="3260468"/>
              <a:ext cx="1197764" cy="369332"/>
            </a:xfrm>
            <a:prstGeom prst="rect">
              <a:avLst/>
            </a:prstGeom>
            <a:noFill/>
          </p:spPr>
          <p:txBody>
            <a:bodyPr wrap="none" rtlCol="0">
              <a:spAutoFit/>
            </a:bodyPr>
            <a:lstStyle/>
            <a:p>
              <a:pPr algn="ctr"/>
              <a:r>
                <a:rPr lang="da-DK" dirty="0">
                  <a:solidFill>
                    <a:srgbClr val="5AA2AE"/>
                  </a:solidFill>
                  <a:latin typeface="Arial" panose="020B0604020202020204" pitchFamily="34" charset="0"/>
                  <a:cs typeface="Arial" panose="020B0604020202020204" pitchFamily="34" charset="0"/>
                </a:rPr>
                <a:t>Marketing</a:t>
              </a:r>
            </a:p>
          </p:txBody>
        </p:sp>
        <p:sp>
          <p:nvSpPr>
            <p:cNvPr id="26" name="TextBox 25"/>
            <p:cNvSpPr txBox="1"/>
            <p:nvPr/>
          </p:nvSpPr>
          <p:spPr>
            <a:xfrm>
              <a:off x="8362165" y="3796462"/>
              <a:ext cx="1441420"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Bioteknologi</a:t>
              </a:r>
            </a:p>
          </p:txBody>
        </p:sp>
        <p:sp>
          <p:nvSpPr>
            <p:cNvPr id="27" name="TextBox 26"/>
            <p:cNvSpPr txBox="1"/>
            <p:nvPr/>
          </p:nvSpPr>
          <p:spPr>
            <a:xfrm>
              <a:off x="7698865" y="2932366"/>
              <a:ext cx="1172117"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Psykologi</a:t>
              </a:r>
            </a:p>
          </p:txBody>
        </p:sp>
        <p:sp>
          <p:nvSpPr>
            <p:cNvPr id="28" name="TextBox 27"/>
            <p:cNvSpPr txBox="1"/>
            <p:nvPr/>
          </p:nvSpPr>
          <p:spPr>
            <a:xfrm>
              <a:off x="3322206" y="2324364"/>
              <a:ext cx="659219"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Tysk</a:t>
              </a:r>
            </a:p>
          </p:txBody>
        </p:sp>
        <p:sp>
          <p:nvSpPr>
            <p:cNvPr id="29" name="TextBox 28"/>
            <p:cNvSpPr txBox="1"/>
            <p:nvPr/>
          </p:nvSpPr>
          <p:spPr>
            <a:xfrm>
              <a:off x="5325958" y="2312770"/>
              <a:ext cx="377026" cy="369332"/>
            </a:xfrm>
            <a:prstGeom prst="rect">
              <a:avLst/>
            </a:prstGeom>
            <a:noFill/>
          </p:spPr>
          <p:txBody>
            <a:bodyPr wrap="none" rtlCol="0">
              <a:spAutoFit/>
            </a:bodyPr>
            <a:lstStyle/>
            <a:p>
              <a:r>
                <a:rPr lang="da-DK" dirty="0">
                  <a:solidFill>
                    <a:srgbClr val="5AA2AE"/>
                  </a:solidFill>
                  <a:latin typeface="Arial" panose="020B0604020202020204" pitchFamily="34" charset="0"/>
                  <a:cs typeface="Arial" panose="020B0604020202020204" pitchFamily="34" charset="0"/>
                </a:rPr>
                <a:t>...</a:t>
              </a:r>
            </a:p>
          </p:txBody>
        </p:sp>
        <p:sp>
          <p:nvSpPr>
            <p:cNvPr id="31" name="TextBox 30"/>
            <p:cNvSpPr txBox="1"/>
            <p:nvPr/>
          </p:nvSpPr>
          <p:spPr>
            <a:xfrm>
              <a:off x="2106049" y="2390045"/>
              <a:ext cx="915636" cy="369332"/>
            </a:xfrm>
            <a:prstGeom prst="rect">
              <a:avLst/>
            </a:prstGeom>
            <a:noFill/>
          </p:spPr>
          <p:txBody>
            <a:bodyPr wrap="none" rtlCol="0">
              <a:spAutoFit/>
            </a:bodyPr>
            <a:lstStyle/>
            <a:p>
              <a:pPr algn="ctr"/>
              <a:r>
                <a:rPr lang="da-DK" dirty="0">
                  <a:solidFill>
                    <a:srgbClr val="5AA2AE"/>
                  </a:solidFill>
                  <a:latin typeface="Arial" panose="020B0604020202020204" pitchFamily="34" charset="0"/>
                  <a:cs typeface="Arial" panose="020B0604020202020204" pitchFamily="34" charset="0"/>
                </a:rPr>
                <a:t>Filosofi</a:t>
              </a:r>
            </a:p>
          </p:txBody>
        </p:sp>
        <p:sp>
          <p:nvSpPr>
            <p:cNvPr id="33" name="TextBox 32"/>
            <p:cNvSpPr txBox="1"/>
            <p:nvPr/>
          </p:nvSpPr>
          <p:spPr>
            <a:xfrm>
              <a:off x="5076076" y="3324344"/>
              <a:ext cx="954108" cy="369332"/>
            </a:xfrm>
            <a:prstGeom prst="rect">
              <a:avLst/>
            </a:prstGeom>
            <a:noFill/>
          </p:spPr>
          <p:txBody>
            <a:bodyPr wrap="none" rtlCol="0">
              <a:spAutoFit/>
            </a:bodyPr>
            <a:lstStyle/>
            <a:p>
              <a:pPr algn="ctr"/>
              <a:r>
                <a:rPr lang="da-DK" dirty="0">
                  <a:solidFill>
                    <a:srgbClr val="5AA2AE"/>
                  </a:solidFill>
                  <a:latin typeface="Arial" panose="020B0604020202020204" pitchFamily="34" charset="0"/>
                  <a:cs typeface="Arial" panose="020B0604020202020204" pitchFamily="34" charset="0"/>
                </a:rPr>
                <a:t>Spansk</a:t>
              </a:r>
            </a:p>
          </p:txBody>
        </p:sp>
        <p:sp>
          <p:nvSpPr>
            <p:cNvPr id="34" name="TextBox 33"/>
            <p:cNvSpPr txBox="1"/>
            <p:nvPr/>
          </p:nvSpPr>
          <p:spPr>
            <a:xfrm>
              <a:off x="7676104" y="2468380"/>
              <a:ext cx="902811" cy="369332"/>
            </a:xfrm>
            <a:prstGeom prst="rect">
              <a:avLst/>
            </a:prstGeom>
            <a:noFill/>
          </p:spPr>
          <p:txBody>
            <a:bodyPr wrap="none" rtlCol="0">
              <a:spAutoFit/>
            </a:bodyPr>
            <a:lstStyle/>
            <a:p>
              <a:pPr algn="ctr"/>
              <a:r>
                <a:rPr lang="da-DK">
                  <a:solidFill>
                    <a:srgbClr val="5AA2AE"/>
                  </a:solidFill>
                  <a:latin typeface="Arial" panose="020B0604020202020204" pitchFamily="34" charset="0"/>
                  <a:cs typeface="Arial" panose="020B0604020202020204" pitchFamily="34" charset="0"/>
                </a:rPr>
                <a:t>Design</a:t>
              </a:r>
            </a:p>
          </p:txBody>
        </p:sp>
        <p:sp>
          <p:nvSpPr>
            <p:cNvPr id="35" name="TextBox 34"/>
            <p:cNvSpPr txBox="1"/>
            <p:nvPr/>
          </p:nvSpPr>
          <p:spPr>
            <a:xfrm>
              <a:off x="8837656" y="2540388"/>
              <a:ext cx="1069525" cy="369332"/>
            </a:xfrm>
            <a:prstGeom prst="rect">
              <a:avLst/>
            </a:prstGeom>
            <a:noFill/>
          </p:spPr>
          <p:txBody>
            <a:bodyPr wrap="none" rtlCol="0">
              <a:spAutoFit/>
            </a:bodyPr>
            <a:lstStyle/>
            <a:p>
              <a:pPr algn="ctr"/>
              <a:r>
                <a:rPr lang="da-DK" dirty="0">
                  <a:solidFill>
                    <a:srgbClr val="5AA2AE"/>
                  </a:solidFill>
                  <a:latin typeface="Arial" panose="020B0604020202020204" pitchFamily="34" charset="0"/>
                  <a:cs typeface="Arial" panose="020B0604020202020204" pitchFamily="34" charset="0"/>
                </a:rPr>
                <a:t>Geografi</a:t>
              </a:r>
            </a:p>
          </p:txBody>
        </p:sp>
        <p:sp>
          <p:nvSpPr>
            <p:cNvPr id="40" name="TextBox 39"/>
            <p:cNvSpPr txBox="1"/>
            <p:nvPr/>
          </p:nvSpPr>
          <p:spPr>
            <a:xfrm>
              <a:off x="2621867" y="2756412"/>
              <a:ext cx="1107997" cy="369332"/>
            </a:xfrm>
            <a:prstGeom prst="rect">
              <a:avLst/>
            </a:prstGeom>
            <a:noFill/>
          </p:spPr>
          <p:txBody>
            <a:bodyPr wrap="none" rtlCol="0">
              <a:spAutoFit/>
            </a:bodyPr>
            <a:lstStyle/>
            <a:p>
              <a:pPr algn="ctr"/>
              <a:r>
                <a:rPr lang="da-DK" dirty="0">
                  <a:solidFill>
                    <a:srgbClr val="5AA2AE"/>
                  </a:solidFill>
                  <a:latin typeface="Arial" panose="020B0604020202020204" pitchFamily="34" charset="0"/>
                  <a:cs typeface="Arial" panose="020B0604020202020204" pitchFamily="34" charset="0"/>
                </a:rPr>
                <a:t>Økonomi</a:t>
              </a:r>
            </a:p>
          </p:txBody>
        </p:sp>
      </p:grpSp>
      <p:sp>
        <p:nvSpPr>
          <p:cNvPr id="36" name="TextBox 35">
            <a:extLst>
              <a:ext uri="{FF2B5EF4-FFF2-40B4-BE49-F238E27FC236}">
                <a16:creationId xmlns:a16="http://schemas.microsoft.com/office/drawing/2014/main" id="{59EB7955-A317-4C4F-AF44-283DD11111DC}"/>
              </a:ext>
            </a:extLst>
          </p:cNvPr>
          <p:cNvSpPr txBox="1"/>
          <p:nvPr/>
        </p:nvSpPr>
        <p:spPr>
          <a:xfrm>
            <a:off x="2620321" y="4373767"/>
            <a:ext cx="1277914" cy="584775"/>
          </a:xfrm>
          <a:prstGeom prst="rect">
            <a:avLst/>
          </a:prstGeom>
          <a:noFill/>
        </p:spPr>
        <p:txBody>
          <a:bodyPr wrap="none" rtlCol="0">
            <a:spAutoFit/>
          </a:bodyPr>
          <a:lstStyle/>
          <a:p>
            <a:pPr algn="ctr"/>
            <a:r>
              <a:rPr lang="en-GB" sz="3200" dirty="0">
                <a:solidFill>
                  <a:srgbClr val="9CC7CE"/>
                </a:solidFill>
                <a:latin typeface="Arial" panose="020B0604020202020204" pitchFamily="34" charset="0"/>
              </a:rPr>
              <a:t>Sprog</a:t>
            </a:r>
          </a:p>
        </p:txBody>
      </p:sp>
      <p:sp>
        <p:nvSpPr>
          <p:cNvPr id="9" name="TextBox 8">
            <a:extLst>
              <a:ext uri="{FF2B5EF4-FFF2-40B4-BE49-F238E27FC236}">
                <a16:creationId xmlns:a16="http://schemas.microsoft.com/office/drawing/2014/main" id="{3A7AB4D7-3DBC-9B43-8D3E-DBDC6CCF7C0D}"/>
              </a:ext>
            </a:extLst>
          </p:cNvPr>
          <p:cNvSpPr txBox="1"/>
          <p:nvPr/>
        </p:nvSpPr>
        <p:spPr>
          <a:xfrm>
            <a:off x="3535042" y="5572199"/>
            <a:ext cx="1943161" cy="276999"/>
          </a:xfrm>
          <a:prstGeom prst="rect">
            <a:avLst/>
          </a:prstGeom>
          <a:noFill/>
        </p:spPr>
        <p:txBody>
          <a:bodyPr wrap="none" rtlCol="0">
            <a:spAutoFit/>
          </a:bodyPr>
          <a:lstStyle/>
          <a:p>
            <a:r>
              <a:rPr lang="en-DK" sz="1200" dirty="0">
                <a:solidFill>
                  <a:schemeClr val="bg1">
                    <a:lumMod val="50000"/>
                  </a:schemeClr>
                </a:solidFill>
                <a:latin typeface="Arial" panose="020B0604020202020204" pitchFamily="34" charset="0"/>
              </a:rPr>
              <a:t>hastigt i færd med at blive</a:t>
            </a:r>
          </a:p>
        </p:txBody>
      </p:sp>
      <p:sp>
        <p:nvSpPr>
          <p:cNvPr id="10" name="Left Brace 9">
            <a:extLst>
              <a:ext uri="{FF2B5EF4-FFF2-40B4-BE49-F238E27FC236}">
                <a16:creationId xmlns:a16="http://schemas.microsoft.com/office/drawing/2014/main" id="{0A6AE0AF-58A3-BA48-B4ED-F85EBB61D56D}"/>
              </a:ext>
            </a:extLst>
          </p:cNvPr>
          <p:cNvSpPr/>
          <p:nvPr/>
        </p:nvSpPr>
        <p:spPr>
          <a:xfrm rot="16200000">
            <a:off x="4425546" y="4870834"/>
            <a:ext cx="142091" cy="1890071"/>
          </a:xfrm>
          <a:prstGeom prst="leftBrac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a:solidFill>
                <a:schemeClr val="bg1">
                  <a:lumMod val="50000"/>
                </a:schemeClr>
              </a:solidFill>
            </a:endParaRPr>
          </a:p>
        </p:txBody>
      </p:sp>
      <p:pic>
        <p:nvPicPr>
          <p:cNvPr id="42" name="Picture 41">
            <a:extLst>
              <a:ext uri="{FF2B5EF4-FFF2-40B4-BE49-F238E27FC236}">
                <a16:creationId xmlns:a16="http://schemas.microsoft.com/office/drawing/2014/main" id="{373CE9F4-1106-FB46-9922-9B7DA361CF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43" name="Straight Connector 42">
            <a:extLst>
              <a:ext uri="{FF2B5EF4-FFF2-40B4-BE49-F238E27FC236}">
                <a16:creationId xmlns:a16="http://schemas.microsoft.com/office/drawing/2014/main" id="{F2682817-4D25-FD43-BF5C-C3C9E4A605C9}"/>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CAC9E6D-EBEB-E144-AEDB-36124303B83D}"/>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337898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56F9C5-8E1D-B844-AAA2-0C1B80806A87}"/>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ctangle 3"/>
          <p:cNvSpPr/>
          <p:nvPr/>
        </p:nvSpPr>
        <p:spPr bwMode="auto">
          <a:xfrm>
            <a:off x="1919536" y="836712"/>
            <a:ext cx="8352928" cy="260648"/>
          </a:xfrm>
          <a:prstGeom prst="rect">
            <a:avLst/>
          </a:prstGeom>
          <a:solidFill>
            <a:schemeClr val="tx1"/>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endParaRPr lang="da-DK">
              <a:latin typeface="Arial" pitchFamily="-106" charset="0"/>
            </a:endParaRPr>
          </a:p>
        </p:txBody>
      </p:sp>
      <p:sp>
        <p:nvSpPr>
          <p:cNvPr id="14" name="TextBox 13">
            <a:extLst>
              <a:ext uri="{FF2B5EF4-FFF2-40B4-BE49-F238E27FC236}">
                <a16:creationId xmlns:a16="http://schemas.microsoft.com/office/drawing/2014/main" id="{B9EBB949-9CD7-4A4F-84B2-41D6E6D4624A}"/>
              </a:ext>
            </a:extLst>
          </p:cNvPr>
          <p:cNvSpPr txBox="1"/>
          <p:nvPr/>
        </p:nvSpPr>
        <p:spPr>
          <a:xfrm>
            <a:off x="2047337" y="1652607"/>
            <a:ext cx="5920872" cy="369332"/>
          </a:xfrm>
          <a:prstGeom prst="rect">
            <a:avLst/>
          </a:prstGeom>
          <a:noFill/>
        </p:spPr>
        <p:txBody>
          <a:bodyPr wrap="square" rtlCol="0">
            <a:spAutoFit/>
          </a:bodyPr>
          <a:lstStyle/>
          <a:p>
            <a:r>
              <a:rPr lang="da-DK" b="1" dirty="0">
                <a:solidFill>
                  <a:srgbClr val="9CC7CE"/>
                </a:solidFill>
                <a:latin typeface="Arial" panose="020B0604020202020204" pitchFamily="34" charset="0"/>
                <a:cs typeface="Arial" panose="020B0604020202020204" pitchFamily="34" charset="0"/>
              </a:rPr>
              <a:t>1966-67</a:t>
            </a:r>
            <a:r>
              <a:rPr lang="da-DK" dirty="0">
                <a:solidFill>
                  <a:srgbClr val="9CC7CE"/>
                </a:solidFill>
                <a:latin typeface="Arial" panose="020B0604020202020204" pitchFamily="34" charset="0"/>
                <a:cs typeface="Arial" panose="020B0604020202020204" pitchFamily="34" charset="0"/>
              </a:rPr>
              <a:t>: Danmarks Radios Rosenkjærforelæsninger</a:t>
            </a:r>
          </a:p>
        </p:txBody>
      </p:sp>
      <p:sp>
        <p:nvSpPr>
          <p:cNvPr id="15" name="TextBox 14">
            <a:extLst>
              <a:ext uri="{FF2B5EF4-FFF2-40B4-BE49-F238E27FC236}">
                <a16:creationId xmlns:a16="http://schemas.microsoft.com/office/drawing/2014/main" id="{A2F17FCB-D2C9-6943-A07D-86E3ECA4243D}"/>
              </a:ext>
            </a:extLst>
          </p:cNvPr>
          <p:cNvSpPr txBox="1"/>
          <p:nvPr/>
        </p:nvSpPr>
        <p:spPr>
          <a:xfrm>
            <a:off x="2011369" y="583521"/>
            <a:ext cx="4602541" cy="584775"/>
          </a:xfrm>
          <a:prstGeom prst="rect">
            <a:avLst/>
          </a:prstGeom>
          <a:noFill/>
        </p:spPr>
        <p:txBody>
          <a:bodyPr wrap="square" rtlCol="0">
            <a:spAutoFit/>
          </a:bodyPr>
          <a:lstStyle/>
          <a:p>
            <a:r>
              <a:rPr lang="da-DK" sz="3200" b="1" dirty="0">
                <a:solidFill>
                  <a:srgbClr val="9CC7CE"/>
                </a:solidFill>
                <a:latin typeface="Arial" panose="020B0604020202020204" pitchFamily="34" charset="0"/>
                <a:cs typeface="Arial" panose="020B0604020202020204" pitchFamily="34" charset="0"/>
              </a:rPr>
              <a:t>Peter Naur (1928-2016)</a:t>
            </a:r>
          </a:p>
        </p:txBody>
      </p:sp>
      <p:sp>
        <p:nvSpPr>
          <p:cNvPr id="12" name="TextBox 11">
            <a:extLst>
              <a:ext uri="{FF2B5EF4-FFF2-40B4-BE49-F238E27FC236}">
                <a16:creationId xmlns:a16="http://schemas.microsoft.com/office/drawing/2014/main" id="{5ED22DFA-B557-4C4D-B0C0-9B505327DE65}"/>
              </a:ext>
            </a:extLst>
          </p:cNvPr>
          <p:cNvSpPr txBox="1"/>
          <p:nvPr/>
        </p:nvSpPr>
        <p:spPr>
          <a:xfrm>
            <a:off x="2047337" y="1087577"/>
            <a:ext cx="4480712" cy="307777"/>
          </a:xfrm>
          <a:prstGeom prst="rect">
            <a:avLst/>
          </a:prstGeom>
          <a:noFill/>
        </p:spPr>
        <p:txBody>
          <a:bodyPr wrap="square" rtlCol="0">
            <a:spAutoFit/>
          </a:bodyPr>
          <a:lstStyle/>
          <a:p>
            <a:r>
              <a:rPr lang="en-GB" sz="1400" dirty="0">
                <a:solidFill>
                  <a:srgbClr val="9CC7CE"/>
                </a:solidFill>
                <a:latin typeface="Arial" panose="020B0604020202020204" pitchFamily="34" charset="0"/>
                <a:cs typeface="Arial" panose="020B0604020202020204" pitchFamily="34" charset="0"/>
              </a:rPr>
              <a:t>Turing Laureate (2005)</a:t>
            </a:r>
          </a:p>
        </p:txBody>
      </p:sp>
      <p:pic>
        <p:nvPicPr>
          <p:cNvPr id="9" name="Picture 8">
            <a:extLst>
              <a:ext uri="{FF2B5EF4-FFF2-40B4-BE49-F238E27FC236}">
                <a16:creationId xmlns:a16="http://schemas.microsoft.com/office/drawing/2014/main" id="{7BC69451-B510-7047-A7C8-422316A8E4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240" y="552589"/>
            <a:ext cx="1869680" cy="2425531"/>
          </a:xfrm>
          <a:prstGeom prst="rect">
            <a:avLst/>
          </a:prstGeom>
        </p:spPr>
      </p:pic>
      <p:sp>
        <p:nvSpPr>
          <p:cNvPr id="16" name="TextBox 15">
            <a:extLst>
              <a:ext uri="{FF2B5EF4-FFF2-40B4-BE49-F238E27FC236}">
                <a16:creationId xmlns:a16="http://schemas.microsoft.com/office/drawing/2014/main" id="{004E62D5-9848-7241-9CB9-7DB93F891A9B}"/>
              </a:ext>
            </a:extLst>
          </p:cNvPr>
          <p:cNvSpPr txBox="1"/>
          <p:nvPr/>
        </p:nvSpPr>
        <p:spPr>
          <a:xfrm>
            <a:off x="2114579" y="3398333"/>
            <a:ext cx="8011342" cy="2893100"/>
          </a:xfrm>
          <a:prstGeom prst="rect">
            <a:avLst/>
          </a:prstGeom>
          <a:noFill/>
        </p:spPr>
        <p:txBody>
          <a:bodyPr wrap="square" rtlCol="0">
            <a:spAutoFit/>
          </a:bodyPr>
          <a:lstStyle/>
          <a:p>
            <a:r>
              <a:rPr lang="da-DK" sz="1400" i="1" dirty="0">
                <a:solidFill>
                  <a:srgbClr val="9CC7CE"/>
                </a:solidFill>
                <a:latin typeface="Arial" panose="020B0604020202020204" pitchFamily="34" charset="0"/>
                <a:cs typeface="Arial" panose="020B0604020202020204" pitchFamily="34" charset="0"/>
              </a:rPr>
              <a:t>... da kan man ikke være i tvivl om at datalogien må have en plads i almenuddannelsen. </a:t>
            </a:r>
          </a:p>
          <a:p>
            <a:endParaRPr lang="da-DK" sz="1400" i="1" dirty="0">
              <a:solidFill>
                <a:srgbClr val="9CC7CE"/>
              </a:solidFill>
              <a:latin typeface="Arial" panose="020B0604020202020204" pitchFamily="34" charset="0"/>
              <a:cs typeface="Arial" panose="020B0604020202020204" pitchFamily="34" charset="0"/>
            </a:endParaRPr>
          </a:p>
          <a:p>
            <a:r>
              <a:rPr lang="da-DK" sz="1400" i="1" dirty="0">
                <a:solidFill>
                  <a:srgbClr val="5AA2AE"/>
                </a:solidFill>
                <a:latin typeface="Arial" panose="020B0604020202020204" pitchFamily="34" charset="0"/>
                <a:cs typeface="Arial" panose="020B0604020202020204" pitchFamily="34" charset="0"/>
              </a:rPr>
              <a:t>For at nå̊ til en rimelig forestilling om hvordan denne placering bør være er det naturligt at sammenligne med fag af lignende karakter. Man vil da nå frem til </a:t>
            </a:r>
            <a:r>
              <a:rPr lang="da-DK" sz="1400" b="1" i="1" dirty="0">
                <a:solidFill>
                  <a:schemeClr val="bg1"/>
                </a:solidFill>
                <a:latin typeface="Arial" panose="020B0604020202020204" pitchFamily="34" charset="0"/>
                <a:cs typeface="Arial" panose="020B0604020202020204" pitchFamily="34" charset="0"/>
              </a:rPr>
              <a:t>sproglære</a:t>
            </a:r>
            <a:r>
              <a:rPr lang="da-DK" sz="1400" i="1" dirty="0">
                <a:solidFill>
                  <a:srgbClr val="5AA2AE"/>
                </a:solidFill>
                <a:latin typeface="Arial" panose="020B0604020202020204" pitchFamily="34" charset="0"/>
                <a:cs typeface="Arial" panose="020B0604020202020204" pitchFamily="34" charset="0"/>
              </a:rPr>
              <a:t> og </a:t>
            </a:r>
            <a:r>
              <a:rPr lang="da-DK" sz="1400" b="1" i="1" dirty="0">
                <a:solidFill>
                  <a:schemeClr val="bg1"/>
                </a:solidFill>
                <a:latin typeface="Arial" panose="020B0604020202020204" pitchFamily="34" charset="0"/>
                <a:cs typeface="Arial" panose="020B0604020202020204" pitchFamily="34" charset="0"/>
              </a:rPr>
              <a:t>matematik</a:t>
            </a:r>
            <a:r>
              <a:rPr lang="da-DK" sz="1400" i="1" dirty="0">
                <a:solidFill>
                  <a:srgbClr val="5AA2AE"/>
                </a:solidFill>
                <a:latin typeface="Arial" panose="020B0604020202020204" pitchFamily="34" charset="0"/>
                <a:cs typeface="Arial" panose="020B0604020202020204" pitchFamily="34" charset="0"/>
              </a:rPr>
              <a:t>, som er de nærmeste analoge. Fælles for de tre emner er også deres karakter af redskaber for mange andre fag.</a:t>
            </a:r>
          </a:p>
          <a:p>
            <a:endParaRPr lang="da-DK" sz="1400" i="1" dirty="0">
              <a:solidFill>
                <a:srgbClr val="9CC7CE"/>
              </a:solidFill>
              <a:latin typeface="Arial" panose="020B0604020202020204" pitchFamily="34" charset="0"/>
              <a:cs typeface="Arial" panose="020B0604020202020204" pitchFamily="34" charset="0"/>
            </a:endParaRPr>
          </a:p>
          <a:p>
            <a:r>
              <a:rPr lang="da-DK" sz="1400" i="1" dirty="0">
                <a:solidFill>
                  <a:srgbClr val="9CC7CE"/>
                </a:solidFill>
                <a:latin typeface="Arial" panose="020B0604020202020204" pitchFamily="34" charset="0"/>
                <a:cs typeface="Arial" panose="020B0604020202020204" pitchFamily="34" charset="0"/>
              </a:rPr>
              <a:t>Når datalogien er blevet vel etableret i almenuddannelsen vil den mystik der omgiver datamaterne i manges forestillinger opløse sig i intet.  Dette må betragtes som den måske allervigtigste begrundelse for at fremme forståelsen af datalogien. Det vil nemlig være betingelsen for at herredømmet over datamaterne og deres anvendelse ikke bliver en sag for en lille gruppe af eksperter, men bliver en sædvanlig politisk sag, og således gennem det politiske system kommer til at ligge hvor det bør, hos os alle. </a:t>
            </a:r>
          </a:p>
        </p:txBody>
      </p:sp>
      <p:pic>
        <p:nvPicPr>
          <p:cNvPr id="19" name="Picture 18">
            <a:hlinkClick r:id="rId4"/>
            <a:extLst>
              <a:ext uri="{FF2B5EF4-FFF2-40B4-BE49-F238E27FC236}">
                <a16:creationId xmlns:a16="http://schemas.microsoft.com/office/drawing/2014/main" id="{E193EC96-C18D-7F43-B3E0-02A7BA8DD3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7568" y="2338043"/>
            <a:ext cx="5688632" cy="640077"/>
          </a:xfrm>
          <a:prstGeom prst="rect">
            <a:avLst/>
          </a:prstGeom>
        </p:spPr>
      </p:pic>
      <p:pic>
        <p:nvPicPr>
          <p:cNvPr id="13" name="Picture 12">
            <a:extLst>
              <a:ext uri="{FF2B5EF4-FFF2-40B4-BE49-F238E27FC236}">
                <a16:creationId xmlns:a16="http://schemas.microsoft.com/office/drawing/2014/main" id="{289BD0C3-0B86-A644-BC09-836968627C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17" name="Straight Connector 16">
            <a:extLst>
              <a:ext uri="{FF2B5EF4-FFF2-40B4-BE49-F238E27FC236}">
                <a16:creationId xmlns:a16="http://schemas.microsoft.com/office/drawing/2014/main" id="{87C8BB3A-69BF-E14D-9F7B-A1E49436EEE9}"/>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58100EE-85D0-1345-AE69-4CE0F728A295}"/>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80237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29FB48D-B76A-A846-A576-269913865055}"/>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7783" y="3540964"/>
            <a:ext cx="3998239" cy="2857915"/>
          </a:xfrm>
          <a:prstGeom prst="rect">
            <a:avLst/>
          </a:prstGeom>
        </p:spPr>
      </p:pic>
      <p:sp>
        <p:nvSpPr>
          <p:cNvPr id="12" name="Rectangle 11"/>
          <p:cNvSpPr/>
          <p:nvPr/>
        </p:nvSpPr>
        <p:spPr bwMode="auto">
          <a:xfrm>
            <a:off x="1883257" y="260648"/>
            <a:ext cx="8352928" cy="864096"/>
          </a:xfrm>
          <a:prstGeom prst="rect">
            <a:avLst/>
          </a:prstGeom>
          <a:solidFill>
            <a:schemeClr val="tx1"/>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bodyPr>
          <a:lstStyle/>
          <a:p>
            <a:pPr fontAlgn="base">
              <a:spcBef>
                <a:spcPct val="0"/>
              </a:spcBef>
              <a:spcAft>
                <a:spcPct val="0"/>
              </a:spcAft>
            </a:pPr>
            <a:endParaRPr lang="en-US" sz="2000">
              <a:solidFill>
                <a:srgbClr val="A50021"/>
              </a:solidFill>
              <a:latin typeface="Arial" pitchFamily="-106"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4637" y="1977410"/>
            <a:ext cx="2104569" cy="1578427"/>
          </a:xfrm>
          <a:prstGeom prst="rect">
            <a:avLst/>
          </a:prstGeom>
        </p:spPr>
      </p:pic>
      <p:sp>
        <p:nvSpPr>
          <p:cNvPr id="11" name="TextBox 10"/>
          <p:cNvSpPr txBox="1"/>
          <p:nvPr/>
        </p:nvSpPr>
        <p:spPr>
          <a:xfrm>
            <a:off x="2320717" y="1602397"/>
            <a:ext cx="1072408" cy="338554"/>
          </a:xfrm>
          <a:prstGeom prst="rect">
            <a:avLst/>
          </a:prstGeom>
          <a:noFill/>
        </p:spPr>
        <p:txBody>
          <a:bodyPr wrap="none" rtlCol="0">
            <a:spAutoFit/>
          </a:bodyPr>
          <a:lstStyle/>
          <a:p>
            <a:pPr algn="ctr"/>
            <a:r>
              <a:rPr lang="da-DK" sz="1600" dirty="0">
                <a:solidFill>
                  <a:srgbClr val="9CC7CE"/>
                </a:solidFill>
                <a:latin typeface="Arial" panose="020B0604020202020204" pitchFamily="34" charset="0"/>
                <a:ea typeface="ＭＳ Ｐゴシック" charset="-128"/>
                <a:cs typeface="Arial" panose="020B0604020202020204" pitchFamily="34" charset="0"/>
              </a:rPr>
              <a:t>Talesprog</a:t>
            </a:r>
          </a:p>
        </p:txBody>
      </p:sp>
      <p:sp>
        <p:nvSpPr>
          <p:cNvPr id="13" name="TextBox 12"/>
          <p:cNvSpPr txBox="1"/>
          <p:nvPr/>
        </p:nvSpPr>
        <p:spPr>
          <a:xfrm>
            <a:off x="5014636" y="1603675"/>
            <a:ext cx="1165704" cy="338554"/>
          </a:xfrm>
          <a:prstGeom prst="rect">
            <a:avLst/>
          </a:prstGeom>
          <a:noFill/>
        </p:spPr>
        <p:txBody>
          <a:bodyPr wrap="none" rtlCol="0">
            <a:spAutoFit/>
          </a:bodyPr>
          <a:lstStyle/>
          <a:p>
            <a:pPr algn="ctr"/>
            <a:r>
              <a:rPr lang="da-DK" sz="1600" dirty="0">
                <a:solidFill>
                  <a:srgbClr val="9CC7CE"/>
                </a:solidFill>
                <a:latin typeface="Arial" panose="020B0604020202020204" pitchFamily="34" charset="0"/>
                <a:ea typeface="ＭＳ Ｐゴシック" charset="-128"/>
                <a:cs typeface="Arial" panose="020B0604020202020204" pitchFamily="34" charset="0"/>
              </a:rPr>
              <a:t>Skriftsprog</a:t>
            </a:r>
          </a:p>
        </p:txBody>
      </p:sp>
      <p:sp>
        <p:nvSpPr>
          <p:cNvPr id="14" name="TextBox 13"/>
          <p:cNvSpPr txBox="1"/>
          <p:nvPr/>
        </p:nvSpPr>
        <p:spPr>
          <a:xfrm>
            <a:off x="7884022" y="1602397"/>
            <a:ext cx="1805301" cy="338554"/>
          </a:xfrm>
          <a:prstGeom prst="rect">
            <a:avLst/>
          </a:prstGeom>
          <a:noFill/>
        </p:spPr>
        <p:txBody>
          <a:bodyPr wrap="none" rtlCol="0">
            <a:spAutoFit/>
          </a:bodyPr>
          <a:lstStyle/>
          <a:p>
            <a:pPr algn="ctr"/>
            <a:r>
              <a:rPr lang="da-DK" sz="1600" dirty="0">
                <a:solidFill>
                  <a:srgbClr val="9CC7CE"/>
                </a:solidFill>
                <a:latin typeface="Arial" panose="020B0604020202020204" pitchFamily="34" charset="0"/>
                <a:ea typeface="ＭＳ Ｐゴシック" charset="-128"/>
                <a:cs typeface="Arial" panose="020B0604020202020204" pitchFamily="34" charset="0"/>
              </a:rPr>
              <a:t>Matematisk sprog</a:t>
            </a:r>
          </a:p>
        </p:txBody>
      </p:sp>
      <p:sp>
        <p:nvSpPr>
          <p:cNvPr id="15" name="TextBox 14"/>
          <p:cNvSpPr txBox="1"/>
          <p:nvPr/>
        </p:nvSpPr>
        <p:spPr>
          <a:xfrm>
            <a:off x="1923011" y="4431312"/>
            <a:ext cx="2940227" cy="1077218"/>
          </a:xfrm>
          <a:prstGeom prst="rect">
            <a:avLst/>
          </a:prstGeom>
          <a:noFill/>
        </p:spPr>
        <p:txBody>
          <a:bodyPr wrap="none" rtlCol="0">
            <a:spAutoFit/>
          </a:bodyPr>
          <a:lstStyle/>
          <a:p>
            <a:pPr algn="ctr"/>
            <a:r>
              <a:rPr lang="da-DK" sz="3200" dirty="0">
                <a:solidFill>
                  <a:srgbClr val="9CC7CE"/>
                </a:solidFill>
                <a:latin typeface="Arial" panose="020B0604020202020204" pitchFamily="34" charset="0"/>
                <a:ea typeface="ＭＳ Ｐゴシック" charset="-128"/>
                <a:cs typeface="Arial" panose="020B0604020202020204" pitchFamily="34" charset="0"/>
              </a:rPr>
              <a:t>Computationelt</a:t>
            </a:r>
          </a:p>
          <a:p>
            <a:pPr algn="ctr"/>
            <a:r>
              <a:rPr lang="da-DK" sz="3200" dirty="0">
                <a:solidFill>
                  <a:srgbClr val="9CC7CE"/>
                </a:solidFill>
                <a:latin typeface="Arial" panose="020B0604020202020204" pitchFamily="34" charset="0"/>
                <a:ea typeface="ＭＳ Ｐゴシック" charset="-128"/>
                <a:cs typeface="Arial" panose="020B0604020202020204" pitchFamily="34" charset="0"/>
              </a:rPr>
              <a:t>sprog</a:t>
            </a:r>
          </a:p>
        </p:txBody>
      </p: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5771" y="1971661"/>
            <a:ext cx="3143127" cy="1584176"/>
          </a:xfrm>
          <a:prstGeom prst="rect">
            <a:avLst/>
          </a:prstGeom>
        </p:spPr>
      </p:pic>
      <p:pic>
        <p:nvPicPr>
          <p:cNvPr id="3" name="Picture 2">
            <a:extLst>
              <a:ext uri="{FF2B5EF4-FFF2-40B4-BE49-F238E27FC236}">
                <a16:creationId xmlns:a16="http://schemas.microsoft.com/office/drawing/2014/main" id="{B77C11D0-E910-9A48-A572-B9A3B3C999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5155" y="1977409"/>
            <a:ext cx="2604667" cy="1578428"/>
          </a:xfrm>
          <a:prstGeom prst="rect">
            <a:avLst/>
          </a:prstGeom>
        </p:spPr>
      </p:pic>
      <p:pic>
        <p:nvPicPr>
          <p:cNvPr id="22" name="Picture 21">
            <a:extLst>
              <a:ext uri="{FF2B5EF4-FFF2-40B4-BE49-F238E27FC236}">
                <a16:creationId xmlns:a16="http://schemas.microsoft.com/office/drawing/2014/main" id="{CEC0B0DD-93CD-D340-9035-0F225CB738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23" name="Straight Connector 22">
            <a:extLst>
              <a:ext uri="{FF2B5EF4-FFF2-40B4-BE49-F238E27FC236}">
                <a16:creationId xmlns:a16="http://schemas.microsoft.com/office/drawing/2014/main" id="{384CCC89-EF19-4F4E-A724-7DD6C02BEB47}"/>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460A3C4-F3F4-1145-B5B7-66B17C07471B}"/>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25" name="TextBox 24">
            <a:extLst>
              <a:ext uri="{FF2B5EF4-FFF2-40B4-BE49-F238E27FC236}">
                <a16:creationId xmlns:a16="http://schemas.microsoft.com/office/drawing/2014/main" id="{67E55D32-CE2B-7843-8A0A-2C248046B50A}"/>
              </a:ext>
            </a:extLst>
          </p:cNvPr>
          <p:cNvSpPr txBox="1"/>
          <p:nvPr/>
        </p:nvSpPr>
        <p:spPr>
          <a:xfrm>
            <a:off x="1054565" y="605607"/>
            <a:ext cx="10124405" cy="769441"/>
          </a:xfrm>
          <a:prstGeom prst="rect">
            <a:avLst/>
          </a:prstGeom>
          <a:noFill/>
        </p:spPr>
        <p:txBody>
          <a:bodyPr wrap="square" rtlCol="0">
            <a:spAutoFit/>
          </a:bodyPr>
          <a:lstStyle/>
          <a:p>
            <a:pPr algn="ctr"/>
            <a:r>
              <a:rPr lang="da-DK" sz="4400" dirty="0">
                <a:solidFill>
                  <a:srgbClr val="9CC7CE"/>
                </a:solidFill>
              </a:rPr>
              <a:t>Et nyt sprog – en ny kulturteknik</a:t>
            </a:r>
            <a:endParaRPr lang="en-DK" sz="4400" dirty="0">
              <a:solidFill>
                <a:srgbClr val="9CC7CE"/>
              </a:solidFill>
            </a:endParaRPr>
          </a:p>
        </p:txBody>
      </p:sp>
    </p:spTree>
    <p:extLst>
      <p:ext uri="{BB962C8B-B14F-4D97-AF65-F5344CB8AC3E}">
        <p14:creationId xmlns:p14="http://schemas.microsoft.com/office/powerpoint/2010/main" val="250863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9BC5DE9-9527-3E47-B942-4E1446ECD61E}"/>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hlinkClick r:id="rId4"/>
            <a:extLst>
              <a:ext uri="{FF2B5EF4-FFF2-40B4-BE49-F238E27FC236}">
                <a16:creationId xmlns:a16="http://schemas.microsoft.com/office/drawing/2014/main" id="{FF1400B8-D161-DA41-82BA-9A38FDCD85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9143" y="504698"/>
            <a:ext cx="3573432" cy="5072385"/>
          </a:xfrm>
          <a:prstGeom prst="rect">
            <a:avLst/>
          </a:prstGeom>
        </p:spPr>
      </p:pic>
      <p:pic>
        <p:nvPicPr>
          <p:cNvPr id="18" name="Picture 17">
            <a:hlinkClick r:id="rId6"/>
            <a:extLst>
              <a:ext uri="{FF2B5EF4-FFF2-40B4-BE49-F238E27FC236}">
                <a16:creationId xmlns:a16="http://schemas.microsoft.com/office/drawing/2014/main" id="{8CCD4B9E-9292-1746-93BA-770908A018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49589" y="510099"/>
            <a:ext cx="3590620" cy="5072400"/>
          </a:xfrm>
          <a:prstGeom prst="rect">
            <a:avLst/>
          </a:prstGeom>
        </p:spPr>
      </p:pic>
      <p:sp>
        <p:nvSpPr>
          <p:cNvPr id="19" name="TextBox 18">
            <a:extLst>
              <a:ext uri="{FF2B5EF4-FFF2-40B4-BE49-F238E27FC236}">
                <a16:creationId xmlns:a16="http://schemas.microsoft.com/office/drawing/2014/main" id="{3F748095-ED80-A74F-BA55-20E503F1DDCB}"/>
              </a:ext>
            </a:extLst>
          </p:cNvPr>
          <p:cNvSpPr txBox="1"/>
          <p:nvPr/>
        </p:nvSpPr>
        <p:spPr>
          <a:xfrm>
            <a:off x="1798332" y="5712517"/>
            <a:ext cx="2505814" cy="400110"/>
          </a:xfrm>
          <a:prstGeom prst="rect">
            <a:avLst/>
          </a:prstGeom>
          <a:noFill/>
        </p:spPr>
        <p:txBody>
          <a:bodyPr wrap="none" rtlCol="0">
            <a:spAutoFit/>
          </a:bodyPr>
          <a:lstStyle/>
          <a:p>
            <a:pPr algn="ctr"/>
            <a:r>
              <a:rPr lang="en-DK" sz="2000" dirty="0">
                <a:solidFill>
                  <a:srgbClr val="9CC7CE"/>
                </a:solidFill>
              </a:rPr>
              <a:t>Som fag i gymnasiet</a:t>
            </a:r>
          </a:p>
        </p:txBody>
      </p:sp>
      <p:sp>
        <p:nvSpPr>
          <p:cNvPr id="22" name="TextBox 21">
            <a:extLst>
              <a:ext uri="{FF2B5EF4-FFF2-40B4-BE49-F238E27FC236}">
                <a16:creationId xmlns:a16="http://schemas.microsoft.com/office/drawing/2014/main" id="{AA1FB510-ADEE-5641-9168-3190F94A910D}"/>
              </a:ext>
            </a:extLst>
          </p:cNvPr>
          <p:cNvSpPr txBox="1"/>
          <p:nvPr/>
        </p:nvSpPr>
        <p:spPr>
          <a:xfrm>
            <a:off x="7121748" y="5712517"/>
            <a:ext cx="4046301" cy="400110"/>
          </a:xfrm>
          <a:prstGeom prst="rect">
            <a:avLst/>
          </a:prstGeom>
          <a:noFill/>
        </p:spPr>
        <p:txBody>
          <a:bodyPr wrap="none" rtlCol="0">
            <a:spAutoFit/>
          </a:bodyPr>
          <a:lstStyle/>
          <a:p>
            <a:pPr algn="ctr"/>
            <a:r>
              <a:rPr lang="en-DK" sz="2000" dirty="0">
                <a:solidFill>
                  <a:srgbClr val="9CC7CE"/>
                </a:solidFill>
              </a:rPr>
              <a:t>I fag/uddannelser på alle niveauer</a:t>
            </a:r>
          </a:p>
        </p:txBody>
      </p:sp>
      <p:sp>
        <p:nvSpPr>
          <p:cNvPr id="23" name="TextBox 22">
            <a:extLst>
              <a:ext uri="{FF2B5EF4-FFF2-40B4-BE49-F238E27FC236}">
                <a16:creationId xmlns:a16="http://schemas.microsoft.com/office/drawing/2014/main" id="{7BD5A3A4-1D8C-2A40-8116-0EC27F728B25}"/>
              </a:ext>
            </a:extLst>
          </p:cNvPr>
          <p:cNvSpPr txBox="1"/>
          <p:nvPr/>
        </p:nvSpPr>
        <p:spPr>
          <a:xfrm>
            <a:off x="5254154" y="2810057"/>
            <a:ext cx="1673856" cy="461665"/>
          </a:xfrm>
          <a:prstGeom prst="rect">
            <a:avLst/>
          </a:prstGeom>
          <a:noFill/>
        </p:spPr>
        <p:txBody>
          <a:bodyPr wrap="none" rtlCol="0">
            <a:spAutoFit/>
          </a:bodyPr>
          <a:lstStyle/>
          <a:p>
            <a:pPr algn="ctr"/>
            <a:r>
              <a:rPr lang="en-DK" sz="2400" dirty="0">
                <a:solidFill>
                  <a:srgbClr val="9CC7CE"/>
                </a:solidFill>
              </a:rPr>
              <a:t>9</a:t>
            </a:r>
            <a:r>
              <a:rPr lang="en-DK" sz="800" dirty="0">
                <a:solidFill>
                  <a:srgbClr val="9CC7CE"/>
                </a:solidFill>
              </a:rPr>
              <a:t>år</a:t>
            </a:r>
            <a:r>
              <a:rPr lang="en-DK" sz="2400" dirty="0">
                <a:solidFill>
                  <a:srgbClr val="9CC7CE"/>
                </a:solidFill>
              </a:rPr>
              <a:t>   6</a:t>
            </a:r>
            <a:r>
              <a:rPr lang="en-DK" sz="800" dirty="0">
                <a:solidFill>
                  <a:srgbClr val="9CC7CE"/>
                </a:solidFill>
              </a:rPr>
              <a:t>dage</a:t>
            </a:r>
            <a:r>
              <a:rPr lang="en-DK" sz="2400" dirty="0">
                <a:solidFill>
                  <a:srgbClr val="9CC7CE"/>
                </a:solidFill>
              </a:rPr>
              <a:t>  3</a:t>
            </a:r>
            <a:r>
              <a:rPr lang="en-DK" sz="800" dirty="0">
                <a:solidFill>
                  <a:srgbClr val="9CC7CE"/>
                </a:solidFill>
              </a:rPr>
              <a:t>timer</a:t>
            </a:r>
            <a:endParaRPr lang="en-DK" sz="2400" dirty="0">
              <a:solidFill>
                <a:srgbClr val="9CC7CE"/>
              </a:solidFill>
            </a:endParaRPr>
          </a:p>
        </p:txBody>
      </p:sp>
    </p:spTree>
    <p:extLst>
      <p:ext uri="{BB962C8B-B14F-4D97-AF65-F5344CB8AC3E}">
        <p14:creationId xmlns:p14="http://schemas.microsoft.com/office/powerpoint/2010/main" val="276978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8" name="TextBox 7">
            <a:extLst>
              <a:ext uri="{FF2B5EF4-FFF2-40B4-BE49-F238E27FC236}">
                <a16:creationId xmlns:a16="http://schemas.microsoft.com/office/drawing/2014/main" id="{2C24D6E9-A5BF-BF45-8CDF-7319CCF5AB46}"/>
              </a:ext>
            </a:extLst>
          </p:cNvPr>
          <p:cNvSpPr txBox="1"/>
          <p:nvPr/>
        </p:nvSpPr>
        <p:spPr>
          <a:xfrm>
            <a:off x="1054565" y="312999"/>
            <a:ext cx="10124405" cy="769441"/>
          </a:xfrm>
          <a:prstGeom prst="rect">
            <a:avLst/>
          </a:prstGeom>
          <a:noFill/>
        </p:spPr>
        <p:txBody>
          <a:bodyPr wrap="square" rtlCol="0">
            <a:spAutoFit/>
          </a:bodyPr>
          <a:lstStyle/>
          <a:p>
            <a:pPr algn="ctr"/>
            <a:r>
              <a:rPr lang="da-DK" sz="4400" dirty="0">
                <a:solidFill>
                  <a:srgbClr val="9CC7CE"/>
                </a:solidFill>
              </a:rPr>
              <a:t>Universiteter – et væld af aktiviteter</a:t>
            </a:r>
            <a:endParaRPr lang="en-DK" sz="4400" dirty="0">
              <a:solidFill>
                <a:srgbClr val="9CC7CE"/>
              </a:solidFill>
            </a:endParaRPr>
          </a:p>
        </p:txBody>
      </p:sp>
      <p:pic>
        <p:nvPicPr>
          <p:cNvPr id="9" name="Picture 8">
            <a:hlinkClick r:id="rId4"/>
            <a:extLst>
              <a:ext uri="{FF2B5EF4-FFF2-40B4-BE49-F238E27FC236}">
                <a16:creationId xmlns:a16="http://schemas.microsoft.com/office/drawing/2014/main" id="{B04A6275-947A-D34F-8232-F424F9320A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4596" y="3048482"/>
            <a:ext cx="2079691" cy="1252575"/>
          </a:xfrm>
          <a:prstGeom prst="rect">
            <a:avLst/>
          </a:prstGeom>
        </p:spPr>
      </p:pic>
      <p:pic>
        <p:nvPicPr>
          <p:cNvPr id="10" name="Picture 9">
            <a:hlinkClick r:id="rId6"/>
            <a:extLst>
              <a:ext uri="{FF2B5EF4-FFF2-40B4-BE49-F238E27FC236}">
                <a16:creationId xmlns:a16="http://schemas.microsoft.com/office/drawing/2014/main" id="{D4A68834-2341-5445-8F46-DE5813FDBE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60769" y="3048482"/>
            <a:ext cx="2441545" cy="1252580"/>
          </a:xfrm>
          <a:prstGeom prst="rect">
            <a:avLst/>
          </a:prstGeom>
        </p:spPr>
      </p:pic>
      <p:pic>
        <p:nvPicPr>
          <p:cNvPr id="14" name="Picture 13">
            <a:hlinkClick r:id="rId8"/>
            <a:extLst>
              <a:ext uri="{FF2B5EF4-FFF2-40B4-BE49-F238E27FC236}">
                <a16:creationId xmlns:a16="http://schemas.microsoft.com/office/drawing/2014/main" id="{E66CBCF9-7451-9944-BD7C-9B10F41BCEE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2888" y="1326078"/>
            <a:ext cx="969426" cy="946206"/>
          </a:xfrm>
          <a:prstGeom prst="rect">
            <a:avLst/>
          </a:prstGeom>
        </p:spPr>
      </p:pic>
      <p:pic>
        <p:nvPicPr>
          <p:cNvPr id="15" name="Picture 14">
            <a:hlinkClick r:id="rId10"/>
            <a:extLst>
              <a:ext uri="{FF2B5EF4-FFF2-40B4-BE49-F238E27FC236}">
                <a16:creationId xmlns:a16="http://schemas.microsoft.com/office/drawing/2014/main" id="{1470AD65-E2DF-E74F-B483-F6EE90B1EA1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34596" y="4416243"/>
            <a:ext cx="2082769" cy="504000"/>
          </a:xfrm>
          <a:prstGeom prst="rect">
            <a:avLst/>
          </a:prstGeom>
        </p:spPr>
      </p:pic>
      <p:pic>
        <p:nvPicPr>
          <p:cNvPr id="16" name="Picture 2" descr="Teknosofikum Logo">
            <a:hlinkClick r:id="rId12"/>
            <a:extLst>
              <a:ext uri="{FF2B5EF4-FFF2-40B4-BE49-F238E27FC236}">
                <a16:creationId xmlns:a16="http://schemas.microsoft.com/office/drawing/2014/main" id="{5DA1534D-C992-3343-B54C-4DEDB6378963}"/>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060769" y="4416243"/>
            <a:ext cx="2447556" cy="438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B5ADABF4-F2E9-655A-7120-429484BE198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34596" y="2328898"/>
            <a:ext cx="4567718" cy="682630"/>
          </a:xfrm>
          <a:prstGeom prst="rect">
            <a:avLst/>
          </a:prstGeom>
        </p:spPr>
      </p:pic>
      <p:pic>
        <p:nvPicPr>
          <p:cNvPr id="17" name="Picture 16" descr="Screen Shot 2013-10-23 at 22.17.17.png">
            <a:extLst>
              <a:ext uri="{FF2B5EF4-FFF2-40B4-BE49-F238E27FC236}">
                <a16:creationId xmlns:a16="http://schemas.microsoft.com/office/drawing/2014/main" id="{7AF0483C-9350-3726-4A41-1452F62FE21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50288" y="1335499"/>
            <a:ext cx="2436965" cy="2410100"/>
          </a:xfrm>
          <a:prstGeom prst="rect">
            <a:avLst/>
          </a:prstGeom>
        </p:spPr>
      </p:pic>
      <p:pic>
        <p:nvPicPr>
          <p:cNvPr id="19" name="Picture 18" descr="Graphical user interface&#10;&#10;Description automatically generated with low confidence">
            <a:extLst>
              <a:ext uri="{FF2B5EF4-FFF2-40B4-BE49-F238E27FC236}">
                <a16:creationId xmlns:a16="http://schemas.microsoft.com/office/drawing/2014/main" id="{D682CAAC-BE57-F078-3DBA-99B8B6CDDA9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934596" y="5027031"/>
            <a:ext cx="4567718" cy="740711"/>
          </a:xfrm>
          <a:prstGeom prst="rect">
            <a:avLst/>
          </a:prstGeom>
        </p:spPr>
      </p:pic>
      <p:pic>
        <p:nvPicPr>
          <p:cNvPr id="21" name="Picture 20">
            <a:extLst>
              <a:ext uri="{FF2B5EF4-FFF2-40B4-BE49-F238E27FC236}">
                <a16:creationId xmlns:a16="http://schemas.microsoft.com/office/drawing/2014/main" id="{0040478C-E4B1-323A-EB06-862FC8F50A5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934596" y="5769086"/>
            <a:ext cx="4567718" cy="483307"/>
          </a:xfrm>
          <a:prstGeom prst="rect">
            <a:avLst/>
          </a:prstGeom>
        </p:spPr>
      </p:pic>
      <p:pic>
        <p:nvPicPr>
          <p:cNvPr id="23" name="Picture 22">
            <a:extLst>
              <a:ext uri="{FF2B5EF4-FFF2-40B4-BE49-F238E27FC236}">
                <a16:creationId xmlns:a16="http://schemas.microsoft.com/office/drawing/2014/main" id="{CC1C09BE-BD99-C696-999A-9279F6D6C77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934596" y="1872258"/>
            <a:ext cx="3520300" cy="399047"/>
          </a:xfrm>
          <a:prstGeom prst="rect">
            <a:avLst/>
          </a:prstGeom>
        </p:spPr>
      </p:pic>
      <p:pic>
        <p:nvPicPr>
          <p:cNvPr id="1026" name="Picture 2">
            <a:extLst>
              <a:ext uri="{FF2B5EF4-FFF2-40B4-BE49-F238E27FC236}">
                <a16:creationId xmlns:a16="http://schemas.microsoft.com/office/drawing/2014/main" id="{9BA6105B-8353-610F-CB5E-33DAD7585537}"/>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615623" y="1874747"/>
            <a:ext cx="1219018" cy="17614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F48AD2FF-7427-3A81-1EDE-7FB068C8040F}"/>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623662" y="3829480"/>
            <a:ext cx="1210979" cy="692610"/>
          </a:xfrm>
          <a:prstGeom prst="rect">
            <a:avLst/>
          </a:prstGeom>
        </p:spPr>
      </p:pic>
      <p:sp>
        <p:nvSpPr>
          <p:cNvPr id="24" name="TextBox 23">
            <a:extLst>
              <a:ext uri="{FF2B5EF4-FFF2-40B4-BE49-F238E27FC236}">
                <a16:creationId xmlns:a16="http://schemas.microsoft.com/office/drawing/2014/main" id="{D510C691-62FD-3B23-24B9-E0CA4FB1B0E2}"/>
              </a:ext>
            </a:extLst>
          </p:cNvPr>
          <p:cNvSpPr txBox="1"/>
          <p:nvPr/>
        </p:nvSpPr>
        <p:spPr>
          <a:xfrm>
            <a:off x="4625656" y="4514595"/>
            <a:ext cx="1208985" cy="338554"/>
          </a:xfrm>
          <a:prstGeom prst="rect">
            <a:avLst/>
          </a:prstGeom>
          <a:noFill/>
        </p:spPr>
        <p:txBody>
          <a:bodyPr wrap="none" rtlCol="0">
            <a:spAutoFit/>
          </a:bodyPr>
          <a:lstStyle/>
          <a:p>
            <a:pPr algn="ctr"/>
            <a:r>
              <a:rPr lang="en-DK" sz="1600" dirty="0">
                <a:solidFill>
                  <a:schemeClr val="bg1"/>
                </a:solidFill>
              </a:rPr>
              <a:t>Archeology</a:t>
            </a:r>
          </a:p>
        </p:txBody>
      </p:sp>
      <p:pic>
        <p:nvPicPr>
          <p:cNvPr id="29" name="Picture 28" descr="Text&#10;&#10;Description automatically generated">
            <a:extLst>
              <a:ext uri="{FF2B5EF4-FFF2-40B4-BE49-F238E27FC236}">
                <a16:creationId xmlns:a16="http://schemas.microsoft.com/office/drawing/2014/main" id="{0F0276CF-3141-CE23-6265-5E761A6A253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934596" y="1326078"/>
            <a:ext cx="3520300" cy="522979"/>
          </a:xfrm>
          <a:prstGeom prst="rect">
            <a:avLst/>
          </a:prstGeom>
        </p:spPr>
      </p:pic>
      <p:pic>
        <p:nvPicPr>
          <p:cNvPr id="1028" name="Picture 4" descr="Center for Information og Boblestudier - Wikipedia, den frie encyklopædi">
            <a:extLst>
              <a:ext uri="{FF2B5EF4-FFF2-40B4-BE49-F238E27FC236}">
                <a16:creationId xmlns:a16="http://schemas.microsoft.com/office/drawing/2014/main" id="{D2C48784-6B52-1FCC-DA7E-64B9CA608F3D}"/>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623662" y="5013405"/>
            <a:ext cx="1210980" cy="12109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5AF3859-950A-6658-6E7B-916B58ACE7E9}"/>
              </a:ext>
            </a:extLst>
          </p:cNvPr>
          <p:cNvSpPr txBox="1"/>
          <p:nvPr/>
        </p:nvSpPr>
        <p:spPr>
          <a:xfrm>
            <a:off x="10835343" y="3443936"/>
            <a:ext cx="439544" cy="461665"/>
          </a:xfrm>
          <a:prstGeom prst="rect">
            <a:avLst/>
          </a:prstGeom>
          <a:noFill/>
        </p:spPr>
        <p:txBody>
          <a:bodyPr wrap="none" rtlCol="0">
            <a:spAutoFit/>
          </a:bodyPr>
          <a:lstStyle/>
          <a:p>
            <a:pPr algn="ctr"/>
            <a:r>
              <a:rPr lang="en-DK" sz="2400" dirty="0">
                <a:solidFill>
                  <a:schemeClr val="bg1"/>
                </a:solidFill>
              </a:rPr>
              <a:t>...</a:t>
            </a:r>
          </a:p>
        </p:txBody>
      </p:sp>
      <p:pic>
        <p:nvPicPr>
          <p:cNvPr id="35" name="Picture 14" descr="Logo for It-vests podcast-serie 'Computational Thinking - at tænke med maskiner'">
            <a:hlinkClick r:id="rId23"/>
            <a:extLst>
              <a:ext uri="{FF2B5EF4-FFF2-40B4-BE49-F238E27FC236}">
                <a16:creationId xmlns:a16="http://schemas.microsoft.com/office/drawing/2014/main" id="{5F8D9086-C236-5009-7C47-D86EA5AB11A0}"/>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749068" y="3817359"/>
            <a:ext cx="2438186" cy="243818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hlinkClick r:id="rId23"/>
            <a:extLst>
              <a:ext uri="{FF2B5EF4-FFF2-40B4-BE49-F238E27FC236}">
                <a16:creationId xmlns:a16="http://schemas.microsoft.com/office/drawing/2014/main" id="{40B2756D-B1B1-9BD1-A8D2-1CA29B2812AE}"/>
              </a:ext>
            </a:extLst>
          </p:cNvPr>
          <p:cNvSpPr txBox="1"/>
          <p:nvPr/>
        </p:nvSpPr>
        <p:spPr>
          <a:xfrm>
            <a:off x="3271159" y="5955066"/>
            <a:ext cx="849912" cy="215444"/>
          </a:xfrm>
          <a:prstGeom prst="rect">
            <a:avLst/>
          </a:prstGeom>
          <a:noFill/>
        </p:spPr>
        <p:txBody>
          <a:bodyPr wrap="none" rtlCol="0">
            <a:spAutoFit/>
          </a:bodyPr>
          <a:lstStyle/>
          <a:p>
            <a:pPr algn="ctr"/>
            <a:r>
              <a:rPr lang="en-DK" sz="800" dirty="0">
                <a:solidFill>
                  <a:schemeClr val="bg1"/>
                </a:solidFill>
              </a:rPr>
              <a:t>SÆSON 1 &amp; 3</a:t>
            </a:r>
          </a:p>
        </p:txBody>
      </p:sp>
    </p:spTree>
    <p:extLst>
      <p:ext uri="{BB962C8B-B14F-4D97-AF65-F5344CB8AC3E}">
        <p14:creationId xmlns:p14="http://schemas.microsoft.com/office/powerpoint/2010/main" val="280563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8C114-B4C8-F640-88B5-5C614E65429A}"/>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0D9E775A-B622-F44F-8570-5E57FDDE97D5}"/>
              </a:ext>
            </a:extLst>
          </p:cNvPr>
          <p:cNvSpPr/>
          <p:nvPr/>
        </p:nvSpPr>
        <p:spPr>
          <a:xfrm>
            <a:off x="10204201" y="6257871"/>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F47FD817-0A08-BD45-9024-935672CF90F2}"/>
              </a:ext>
            </a:extLst>
          </p:cNvPr>
          <p:cNvSpPr txBox="1"/>
          <p:nvPr/>
        </p:nvSpPr>
        <p:spPr>
          <a:xfrm>
            <a:off x="1054565" y="605607"/>
            <a:ext cx="10124405" cy="769441"/>
          </a:xfrm>
          <a:prstGeom prst="rect">
            <a:avLst/>
          </a:prstGeom>
          <a:noFill/>
        </p:spPr>
        <p:txBody>
          <a:bodyPr wrap="square" rtlCol="0">
            <a:spAutoFit/>
          </a:bodyPr>
          <a:lstStyle/>
          <a:p>
            <a:pPr algn="ctr"/>
            <a:r>
              <a:rPr lang="da-DK" sz="4400" dirty="0">
                <a:solidFill>
                  <a:srgbClr val="9CC7CE"/>
                </a:solidFill>
              </a:rPr>
              <a:t>Den danske model</a:t>
            </a:r>
            <a:endParaRPr lang="en-DK" sz="4400" dirty="0">
              <a:solidFill>
                <a:srgbClr val="9CC7CE"/>
              </a:solidFill>
            </a:endParaRPr>
          </a:p>
        </p:txBody>
      </p:sp>
      <p:pic>
        <p:nvPicPr>
          <p:cNvPr id="10" name="Picture 2">
            <a:hlinkClick r:id="rId3"/>
            <a:extLst>
              <a:ext uri="{FF2B5EF4-FFF2-40B4-BE49-F238E27FC236}">
                <a16:creationId xmlns:a16="http://schemas.microsoft.com/office/drawing/2014/main" id="{61066658-9F94-6A4D-8AFA-6426ECFFC8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8218" y="1957044"/>
            <a:ext cx="2617446" cy="40622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5"/>
            <a:extLst>
              <a:ext uri="{FF2B5EF4-FFF2-40B4-BE49-F238E27FC236}">
                <a16:creationId xmlns:a16="http://schemas.microsoft.com/office/drawing/2014/main" id="{C51F28A1-08A6-4440-9970-6E36B34F48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6223" y="1957137"/>
            <a:ext cx="2673695" cy="4063357"/>
          </a:xfrm>
          <a:prstGeom prst="rect">
            <a:avLst/>
          </a:prstGeom>
        </p:spPr>
      </p:pic>
      <p:pic>
        <p:nvPicPr>
          <p:cNvPr id="12" name="Picture 11">
            <a:extLst>
              <a:ext uri="{FF2B5EF4-FFF2-40B4-BE49-F238E27FC236}">
                <a16:creationId xmlns:a16="http://schemas.microsoft.com/office/drawing/2014/main" id="{CBD87826-D886-FF41-8CBA-40AF9E60A8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13" name="Straight Connector 12">
            <a:extLst>
              <a:ext uri="{FF2B5EF4-FFF2-40B4-BE49-F238E27FC236}">
                <a16:creationId xmlns:a16="http://schemas.microsoft.com/office/drawing/2014/main" id="{981004F5-056A-F742-B1F2-68E327454670}"/>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B2FED05-5165-C44A-B2C6-E7E8287B6705}"/>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15" name="Picture 14">
            <a:extLst>
              <a:ext uri="{FF2B5EF4-FFF2-40B4-BE49-F238E27FC236}">
                <a16:creationId xmlns:a16="http://schemas.microsoft.com/office/drawing/2014/main" id="{6234A81B-8527-8742-8BFD-F44B3F6A745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8904640">
            <a:off x="8606925" y="4569581"/>
            <a:ext cx="1199854" cy="1201482"/>
          </a:xfrm>
          <a:prstGeom prst="rect">
            <a:avLst/>
          </a:prstGeom>
        </p:spPr>
      </p:pic>
      <p:sp>
        <p:nvSpPr>
          <p:cNvPr id="2" name="TextBox 1">
            <a:extLst>
              <a:ext uri="{FF2B5EF4-FFF2-40B4-BE49-F238E27FC236}">
                <a16:creationId xmlns:a16="http://schemas.microsoft.com/office/drawing/2014/main" id="{8A1E0809-514A-2443-8343-9ABEE9CCAB41}"/>
              </a:ext>
            </a:extLst>
          </p:cNvPr>
          <p:cNvSpPr txBox="1"/>
          <p:nvPr/>
        </p:nvSpPr>
        <p:spPr>
          <a:xfrm>
            <a:off x="8096397" y="1957044"/>
            <a:ext cx="2220480" cy="830997"/>
          </a:xfrm>
          <a:prstGeom prst="rect">
            <a:avLst/>
          </a:prstGeom>
          <a:noFill/>
        </p:spPr>
        <p:txBody>
          <a:bodyPr wrap="none" rtlCol="0">
            <a:spAutoFit/>
          </a:bodyPr>
          <a:lstStyle/>
          <a:p>
            <a:pPr algn="ctr"/>
            <a:r>
              <a:rPr lang="en-DK" sz="2400" dirty="0">
                <a:solidFill>
                  <a:srgbClr val="9CC7CE"/>
                </a:solidFill>
              </a:rPr>
              <a:t>Informatikfaget</a:t>
            </a:r>
          </a:p>
          <a:p>
            <a:pPr algn="ctr"/>
            <a:r>
              <a:rPr lang="en-DK" sz="2400" dirty="0">
                <a:solidFill>
                  <a:srgbClr val="9CC7CE"/>
                </a:solidFill>
              </a:rPr>
              <a:t>i gymnasiet</a:t>
            </a:r>
          </a:p>
        </p:txBody>
      </p:sp>
      <p:sp>
        <p:nvSpPr>
          <p:cNvPr id="16" name="TextBox 15">
            <a:extLst>
              <a:ext uri="{FF2B5EF4-FFF2-40B4-BE49-F238E27FC236}">
                <a16:creationId xmlns:a16="http://schemas.microsoft.com/office/drawing/2014/main" id="{F82B9B41-0D36-EF4F-943F-6093B5A1EEE6}"/>
              </a:ext>
            </a:extLst>
          </p:cNvPr>
          <p:cNvSpPr txBox="1"/>
          <p:nvPr/>
        </p:nvSpPr>
        <p:spPr>
          <a:xfrm>
            <a:off x="7829502" y="3412514"/>
            <a:ext cx="2754280" cy="830997"/>
          </a:xfrm>
          <a:prstGeom prst="rect">
            <a:avLst/>
          </a:prstGeom>
          <a:noFill/>
        </p:spPr>
        <p:txBody>
          <a:bodyPr wrap="none" rtlCol="0">
            <a:spAutoFit/>
          </a:bodyPr>
          <a:lstStyle/>
          <a:p>
            <a:pPr algn="ctr"/>
            <a:r>
              <a:rPr lang="en-DK" sz="2400" dirty="0">
                <a:solidFill>
                  <a:srgbClr val="9CC7CE"/>
                </a:solidFill>
              </a:rPr>
              <a:t>Forsøgsfaget</a:t>
            </a:r>
          </a:p>
          <a:p>
            <a:pPr algn="ctr"/>
            <a:r>
              <a:rPr lang="en-DK" sz="2400" dirty="0">
                <a:solidFill>
                  <a:srgbClr val="9CC7CE"/>
                </a:solidFill>
              </a:rPr>
              <a:t>teknologiforståelse</a:t>
            </a:r>
          </a:p>
        </p:txBody>
      </p:sp>
    </p:spTree>
    <p:extLst>
      <p:ext uri="{BB962C8B-B14F-4D97-AF65-F5344CB8AC3E}">
        <p14:creationId xmlns:p14="http://schemas.microsoft.com/office/powerpoint/2010/main" val="1721111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8C114-B4C8-F640-88B5-5C614E65429A}"/>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4">
            <a:extLst>
              <a:ext uri="{FF2B5EF4-FFF2-40B4-BE49-F238E27FC236}">
                <a16:creationId xmlns:a16="http://schemas.microsoft.com/office/drawing/2014/main" id="{0D9E775A-B622-F44F-8570-5E57FDDE97D5}"/>
              </a:ext>
            </a:extLst>
          </p:cNvPr>
          <p:cNvSpPr/>
          <p:nvPr/>
        </p:nvSpPr>
        <p:spPr>
          <a:xfrm>
            <a:off x="10204201" y="6257871"/>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F47FD817-0A08-BD45-9024-935672CF90F2}"/>
              </a:ext>
            </a:extLst>
          </p:cNvPr>
          <p:cNvSpPr txBox="1"/>
          <p:nvPr/>
        </p:nvSpPr>
        <p:spPr>
          <a:xfrm>
            <a:off x="1054565" y="605607"/>
            <a:ext cx="10124405" cy="769441"/>
          </a:xfrm>
          <a:prstGeom prst="rect">
            <a:avLst/>
          </a:prstGeom>
          <a:noFill/>
        </p:spPr>
        <p:txBody>
          <a:bodyPr wrap="square" rtlCol="0">
            <a:spAutoFit/>
          </a:bodyPr>
          <a:lstStyle/>
          <a:p>
            <a:pPr algn="ctr"/>
            <a:r>
              <a:rPr lang="da-DK" sz="4400" dirty="0">
                <a:solidFill>
                  <a:srgbClr val="9CC7CE"/>
                </a:solidFill>
              </a:rPr>
              <a:t>International genlyd</a:t>
            </a:r>
            <a:endParaRPr lang="en-DK" sz="4400" dirty="0">
              <a:solidFill>
                <a:srgbClr val="9CC7CE"/>
              </a:solidFill>
            </a:endParaRPr>
          </a:p>
        </p:txBody>
      </p:sp>
      <p:pic>
        <p:nvPicPr>
          <p:cNvPr id="12" name="Picture 11">
            <a:extLst>
              <a:ext uri="{FF2B5EF4-FFF2-40B4-BE49-F238E27FC236}">
                <a16:creationId xmlns:a16="http://schemas.microsoft.com/office/drawing/2014/main" id="{CBD87826-D886-FF41-8CBA-40AF9E60A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13" name="Straight Connector 12">
            <a:extLst>
              <a:ext uri="{FF2B5EF4-FFF2-40B4-BE49-F238E27FC236}">
                <a16:creationId xmlns:a16="http://schemas.microsoft.com/office/drawing/2014/main" id="{981004F5-056A-F742-B1F2-68E327454670}"/>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B2FED05-5165-C44A-B2C6-E7E8287B6705}"/>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15" name="Picture 2" descr="Prof. Dr. Ira Diethelm — Carl von Ossietzky Universität Oldenburg">
            <a:extLst>
              <a:ext uri="{FF2B5EF4-FFF2-40B4-BE49-F238E27FC236}">
                <a16:creationId xmlns:a16="http://schemas.microsoft.com/office/drawing/2014/main" id="{A701EE29-A558-A84D-BC60-3D401B8A51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8192" y="4067142"/>
            <a:ext cx="1191308" cy="1789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rId5"/>
            <a:extLst>
              <a:ext uri="{FF2B5EF4-FFF2-40B4-BE49-F238E27FC236}">
                <a16:creationId xmlns:a16="http://schemas.microsoft.com/office/drawing/2014/main" id="{35B253E1-EDD0-CF42-A54A-130DA98D1C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9035" y="1711005"/>
            <a:ext cx="1490511" cy="1789681"/>
          </a:xfrm>
          <a:prstGeom prst="rect">
            <a:avLst/>
          </a:prstGeom>
        </p:spPr>
      </p:pic>
      <p:pic>
        <p:nvPicPr>
          <p:cNvPr id="17" name="Picture 16">
            <a:extLst>
              <a:ext uri="{FF2B5EF4-FFF2-40B4-BE49-F238E27FC236}">
                <a16:creationId xmlns:a16="http://schemas.microsoft.com/office/drawing/2014/main" id="{E456AFF0-5EC5-DA46-B272-F519198E3D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09781" y="4067143"/>
            <a:ext cx="1146413" cy="1789679"/>
          </a:xfrm>
          <a:prstGeom prst="rect">
            <a:avLst/>
          </a:prstGeom>
        </p:spPr>
      </p:pic>
      <p:pic>
        <p:nvPicPr>
          <p:cNvPr id="18" name="Picture 17">
            <a:hlinkClick r:id="rId8"/>
            <a:extLst>
              <a:ext uri="{FF2B5EF4-FFF2-40B4-BE49-F238E27FC236}">
                <a16:creationId xmlns:a16="http://schemas.microsoft.com/office/drawing/2014/main" id="{1E9850DC-0422-9D4D-B492-BB2BFE0D0B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9998" y="4067142"/>
            <a:ext cx="1195449" cy="1789681"/>
          </a:xfrm>
          <a:prstGeom prst="rect">
            <a:avLst/>
          </a:prstGeom>
        </p:spPr>
      </p:pic>
      <p:pic>
        <p:nvPicPr>
          <p:cNvPr id="19" name="Picture 18">
            <a:extLst>
              <a:ext uri="{FF2B5EF4-FFF2-40B4-BE49-F238E27FC236}">
                <a16:creationId xmlns:a16="http://schemas.microsoft.com/office/drawing/2014/main" id="{EDE600CB-6120-E046-970B-2CE73C8E12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40819" y="1695075"/>
            <a:ext cx="1166056" cy="1789896"/>
          </a:xfrm>
          <a:prstGeom prst="rect">
            <a:avLst/>
          </a:prstGeom>
        </p:spPr>
      </p:pic>
      <p:pic>
        <p:nvPicPr>
          <p:cNvPr id="20" name="Picture 19">
            <a:hlinkClick r:id="rId11"/>
            <a:extLst>
              <a:ext uri="{FF2B5EF4-FFF2-40B4-BE49-F238E27FC236}">
                <a16:creationId xmlns:a16="http://schemas.microsoft.com/office/drawing/2014/main" id="{B0C555EC-5027-6C4E-B948-39C26CA6BD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26416" y="4072432"/>
            <a:ext cx="1175313" cy="1789681"/>
          </a:xfrm>
          <a:prstGeom prst="rect">
            <a:avLst/>
          </a:prstGeom>
        </p:spPr>
      </p:pic>
      <p:pic>
        <p:nvPicPr>
          <p:cNvPr id="21" name="Picture 2" descr="Hadi Partovi (@hadip) / Twitter">
            <a:extLst>
              <a:ext uri="{FF2B5EF4-FFF2-40B4-BE49-F238E27FC236}">
                <a16:creationId xmlns:a16="http://schemas.microsoft.com/office/drawing/2014/main" id="{A958A5C6-EBC2-0E4F-88E6-34D85854308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092883" y="1711005"/>
            <a:ext cx="1789681" cy="17896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9BDF393-FA35-B447-B0CB-AD659F9D2A4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288148" y="1711005"/>
            <a:ext cx="1789681" cy="1789681"/>
          </a:xfrm>
          <a:prstGeom prst="rect">
            <a:avLst/>
          </a:prstGeom>
        </p:spPr>
      </p:pic>
      <p:sp>
        <p:nvSpPr>
          <p:cNvPr id="23" name="TextBox 22">
            <a:extLst>
              <a:ext uri="{FF2B5EF4-FFF2-40B4-BE49-F238E27FC236}">
                <a16:creationId xmlns:a16="http://schemas.microsoft.com/office/drawing/2014/main" id="{C12C7F3E-EFB3-0145-A463-F33A29DBF40D}"/>
              </a:ext>
            </a:extLst>
          </p:cNvPr>
          <p:cNvSpPr txBox="1"/>
          <p:nvPr/>
        </p:nvSpPr>
        <p:spPr>
          <a:xfrm>
            <a:off x="2092883" y="3495459"/>
            <a:ext cx="1789680" cy="338554"/>
          </a:xfrm>
          <a:prstGeom prst="rect">
            <a:avLst/>
          </a:prstGeom>
          <a:noFill/>
        </p:spPr>
        <p:txBody>
          <a:bodyPr wrap="square" rtlCol="0">
            <a:spAutoFit/>
          </a:bodyPr>
          <a:lstStyle/>
          <a:p>
            <a:pPr algn="ctr"/>
            <a:r>
              <a:rPr lang="en-DK" sz="1600" dirty="0">
                <a:solidFill>
                  <a:schemeClr val="bg1">
                    <a:lumMod val="75000"/>
                  </a:schemeClr>
                </a:solidFill>
              </a:rPr>
              <a:t>Hadi Partovi</a:t>
            </a:r>
          </a:p>
        </p:txBody>
      </p:sp>
      <p:sp>
        <p:nvSpPr>
          <p:cNvPr id="24" name="TextBox 23">
            <a:extLst>
              <a:ext uri="{FF2B5EF4-FFF2-40B4-BE49-F238E27FC236}">
                <a16:creationId xmlns:a16="http://schemas.microsoft.com/office/drawing/2014/main" id="{672EE2DE-93D0-4246-97BD-BCB46407BAAA}"/>
              </a:ext>
            </a:extLst>
          </p:cNvPr>
          <p:cNvSpPr txBox="1"/>
          <p:nvPr/>
        </p:nvSpPr>
        <p:spPr>
          <a:xfrm>
            <a:off x="4287366" y="3495459"/>
            <a:ext cx="1789679" cy="338554"/>
          </a:xfrm>
          <a:prstGeom prst="rect">
            <a:avLst/>
          </a:prstGeom>
          <a:noFill/>
        </p:spPr>
        <p:txBody>
          <a:bodyPr wrap="square" rtlCol="0">
            <a:spAutoFit/>
          </a:bodyPr>
          <a:lstStyle/>
          <a:p>
            <a:pPr algn="ctr"/>
            <a:r>
              <a:rPr lang="en-DK" sz="1600" dirty="0">
                <a:solidFill>
                  <a:schemeClr val="bg1">
                    <a:lumMod val="75000"/>
                  </a:schemeClr>
                </a:solidFill>
              </a:rPr>
              <a:t>Michael Kölling</a:t>
            </a:r>
          </a:p>
        </p:txBody>
      </p:sp>
      <p:sp>
        <p:nvSpPr>
          <p:cNvPr id="25" name="TextBox 24">
            <a:extLst>
              <a:ext uri="{FF2B5EF4-FFF2-40B4-BE49-F238E27FC236}">
                <a16:creationId xmlns:a16="http://schemas.microsoft.com/office/drawing/2014/main" id="{6B423ACB-75CD-2742-A6CB-AAD6787E74CA}"/>
              </a:ext>
            </a:extLst>
          </p:cNvPr>
          <p:cNvSpPr txBox="1"/>
          <p:nvPr/>
        </p:nvSpPr>
        <p:spPr>
          <a:xfrm>
            <a:off x="6162736" y="3495459"/>
            <a:ext cx="1922221" cy="338554"/>
          </a:xfrm>
          <a:prstGeom prst="rect">
            <a:avLst/>
          </a:prstGeom>
          <a:noFill/>
        </p:spPr>
        <p:txBody>
          <a:bodyPr wrap="square" rtlCol="0">
            <a:spAutoFit/>
          </a:bodyPr>
          <a:lstStyle/>
          <a:p>
            <a:pPr algn="ctr"/>
            <a:r>
              <a:rPr lang="en-DK" sz="1600" dirty="0">
                <a:solidFill>
                  <a:schemeClr val="bg1">
                    <a:lumMod val="75000"/>
                  </a:schemeClr>
                </a:solidFill>
              </a:rPr>
              <a:t>Judith Gal-Ezer</a:t>
            </a:r>
          </a:p>
        </p:txBody>
      </p:sp>
      <p:sp>
        <p:nvSpPr>
          <p:cNvPr id="26" name="TextBox 25">
            <a:extLst>
              <a:ext uri="{FF2B5EF4-FFF2-40B4-BE49-F238E27FC236}">
                <a16:creationId xmlns:a16="http://schemas.microsoft.com/office/drawing/2014/main" id="{C36674F8-9536-5944-A5C8-35812D92183B}"/>
              </a:ext>
            </a:extLst>
          </p:cNvPr>
          <p:cNvSpPr txBox="1"/>
          <p:nvPr/>
        </p:nvSpPr>
        <p:spPr>
          <a:xfrm>
            <a:off x="7970887" y="3486398"/>
            <a:ext cx="2545466" cy="338554"/>
          </a:xfrm>
          <a:prstGeom prst="rect">
            <a:avLst/>
          </a:prstGeom>
          <a:noFill/>
        </p:spPr>
        <p:txBody>
          <a:bodyPr wrap="square" rtlCol="0">
            <a:spAutoFit/>
          </a:bodyPr>
          <a:lstStyle/>
          <a:p>
            <a:pPr algn="ctr"/>
            <a:r>
              <a:rPr lang="en-DK" sz="1600" dirty="0">
                <a:solidFill>
                  <a:schemeClr val="bg1">
                    <a:lumMod val="75000"/>
                  </a:schemeClr>
                </a:solidFill>
              </a:rPr>
              <a:t>Simon Peyton Jones</a:t>
            </a:r>
          </a:p>
        </p:txBody>
      </p:sp>
      <p:sp>
        <p:nvSpPr>
          <p:cNvPr id="27" name="TextBox 26">
            <a:extLst>
              <a:ext uri="{FF2B5EF4-FFF2-40B4-BE49-F238E27FC236}">
                <a16:creationId xmlns:a16="http://schemas.microsoft.com/office/drawing/2014/main" id="{7827E9A1-21B5-9D46-BFA6-94418B51DAFD}"/>
              </a:ext>
            </a:extLst>
          </p:cNvPr>
          <p:cNvSpPr txBox="1"/>
          <p:nvPr/>
        </p:nvSpPr>
        <p:spPr>
          <a:xfrm>
            <a:off x="2088187" y="5863095"/>
            <a:ext cx="1789681" cy="338554"/>
          </a:xfrm>
          <a:prstGeom prst="rect">
            <a:avLst/>
          </a:prstGeom>
          <a:noFill/>
        </p:spPr>
        <p:txBody>
          <a:bodyPr wrap="square" rtlCol="0">
            <a:spAutoFit/>
          </a:bodyPr>
          <a:lstStyle/>
          <a:p>
            <a:pPr algn="ctr"/>
            <a:r>
              <a:rPr lang="en-DK" sz="1600" dirty="0">
                <a:solidFill>
                  <a:schemeClr val="bg1">
                    <a:lumMod val="75000"/>
                  </a:schemeClr>
                </a:solidFill>
              </a:rPr>
              <a:t>Mark Guzdial</a:t>
            </a:r>
          </a:p>
        </p:txBody>
      </p:sp>
      <p:sp>
        <p:nvSpPr>
          <p:cNvPr id="28" name="TextBox 27">
            <a:extLst>
              <a:ext uri="{FF2B5EF4-FFF2-40B4-BE49-F238E27FC236}">
                <a16:creationId xmlns:a16="http://schemas.microsoft.com/office/drawing/2014/main" id="{1BA055F2-1F42-3444-B95D-64DE73CC3085}"/>
              </a:ext>
            </a:extLst>
          </p:cNvPr>
          <p:cNvSpPr txBox="1"/>
          <p:nvPr/>
        </p:nvSpPr>
        <p:spPr>
          <a:xfrm>
            <a:off x="4527519" y="5868924"/>
            <a:ext cx="1369739" cy="338554"/>
          </a:xfrm>
          <a:prstGeom prst="rect">
            <a:avLst/>
          </a:prstGeom>
          <a:noFill/>
        </p:spPr>
        <p:txBody>
          <a:bodyPr wrap="square" rtlCol="0">
            <a:spAutoFit/>
          </a:bodyPr>
          <a:lstStyle/>
          <a:p>
            <a:pPr algn="ctr"/>
            <a:r>
              <a:rPr lang="en-DK" sz="1600" dirty="0">
                <a:solidFill>
                  <a:schemeClr val="bg1">
                    <a:lumMod val="75000"/>
                  </a:schemeClr>
                </a:solidFill>
              </a:rPr>
              <a:t>Tim Bell</a:t>
            </a:r>
          </a:p>
        </p:txBody>
      </p:sp>
      <p:sp>
        <p:nvSpPr>
          <p:cNvPr id="29" name="TextBox 28">
            <a:extLst>
              <a:ext uri="{FF2B5EF4-FFF2-40B4-BE49-F238E27FC236}">
                <a16:creationId xmlns:a16="http://schemas.microsoft.com/office/drawing/2014/main" id="{1D9A9E1B-0851-5B47-BCE7-F4464A27DF1B}"/>
              </a:ext>
            </a:extLst>
          </p:cNvPr>
          <p:cNvSpPr txBox="1"/>
          <p:nvPr/>
        </p:nvSpPr>
        <p:spPr>
          <a:xfrm>
            <a:off x="6390931" y="5856825"/>
            <a:ext cx="1512122" cy="338554"/>
          </a:xfrm>
          <a:prstGeom prst="rect">
            <a:avLst/>
          </a:prstGeom>
          <a:noFill/>
        </p:spPr>
        <p:txBody>
          <a:bodyPr wrap="square" rtlCol="0">
            <a:spAutoFit/>
          </a:bodyPr>
          <a:lstStyle/>
          <a:p>
            <a:pPr algn="ctr"/>
            <a:r>
              <a:rPr lang="en-DK" sz="1600" dirty="0">
                <a:solidFill>
                  <a:schemeClr val="bg1">
                    <a:lumMod val="75000"/>
                  </a:schemeClr>
                </a:solidFill>
              </a:rPr>
              <a:t>Ira Diethelm</a:t>
            </a:r>
          </a:p>
        </p:txBody>
      </p:sp>
      <p:sp>
        <p:nvSpPr>
          <p:cNvPr id="30" name="TextBox 29">
            <a:extLst>
              <a:ext uri="{FF2B5EF4-FFF2-40B4-BE49-F238E27FC236}">
                <a16:creationId xmlns:a16="http://schemas.microsoft.com/office/drawing/2014/main" id="{1AE1AF7D-96CC-0046-8E41-46FB67363D6F}"/>
              </a:ext>
            </a:extLst>
          </p:cNvPr>
          <p:cNvSpPr txBox="1"/>
          <p:nvPr/>
        </p:nvSpPr>
        <p:spPr>
          <a:xfrm>
            <a:off x="8231509" y="5874414"/>
            <a:ext cx="1902955" cy="338554"/>
          </a:xfrm>
          <a:prstGeom prst="rect">
            <a:avLst/>
          </a:prstGeom>
          <a:noFill/>
        </p:spPr>
        <p:txBody>
          <a:bodyPr wrap="square" rtlCol="0">
            <a:spAutoFit/>
          </a:bodyPr>
          <a:lstStyle/>
          <a:p>
            <a:pPr algn="ctr"/>
            <a:r>
              <a:rPr lang="en-DK" sz="1600" dirty="0">
                <a:solidFill>
                  <a:schemeClr val="bg1">
                    <a:lumMod val="75000"/>
                  </a:schemeClr>
                </a:solidFill>
              </a:rPr>
              <a:t>Chris Stephenson</a:t>
            </a:r>
          </a:p>
        </p:txBody>
      </p:sp>
      <p:sp>
        <p:nvSpPr>
          <p:cNvPr id="31" name="Rectangle 30">
            <a:extLst>
              <a:ext uri="{FF2B5EF4-FFF2-40B4-BE49-F238E27FC236}">
                <a16:creationId xmlns:a16="http://schemas.microsoft.com/office/drawing/2014/main" id="{66BC50CB-A651-6C43-8AB3-4ABF37C5D4E2}"/>
              </a:ext>
            </a:extLst>
          </p:cNvPr>
          <p:cNvSpPr/>
          <p:nvPr/>
        </p:nvSpPr>
        <p:spPr>
          <a:xfrm>
            <a:off x="8555614" y="5848801"/>
            <a:ext cx="1246388" cy="69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4" name="Rectangle 33">
            <a:hlinkClick r:id="rId15"/>
            <a:extLst>
              <a:ext uri="{FF2B5EF4-FFF2-40B4-BE49-F238E27FC236}">
                <a16:creationId xmlns:a16="http://schemas.microsoft.com/office/drawing/2014/main" id="{A5C29B00-2BD9-F743-95A7-817536526FD8}"/>
              </a:ext>
            </a:extLst>
          </p:cNvPr>
          <p:cNvSpPr/>
          <p:nvPr/>
        </p:nvSpPr>
        <p:spPr>
          <a:xfrm>
            <a:off x="-16759" y="14692"/>
            <a:ext cx="12192000" cy="68580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09310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BCC7AFB-3A1B-9245-8C44-DCC04E56481E}"/>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E1F8355-C5DF-3F48-A5F6-2F9DC037F803}"/>
              </a:ext>
            </a:extLst>
          </p:cNvPr>
          <p:cNvSpPr>
            <a:spLocks noGrp="1"/>
          </p:cNvSpPr>
          <p:nvPr>
            <p:ph type="title"/>
          </p:nvPr>
        </p:nvSpPr>
        <p:spPr/>
        <p:txBody>
          <a:bodyPr/>
          <a:lstStyle/>
          <a:p>
            <a:r>
              <a:rPr lang="da-DK" dirty="0">
                <a:solidFill>
                  <a:srgbClr val="9CC7CE"/>
                </a:solidFill>
                <a:latin typeface="Arial"/>
                <a:cs typeface="Arial"/>
              </a:rPr>
              <a:t>Vi er ikke alene ...</a:t>
            </a:r>
          </a:p>
        </p:txBody>
      </p:sp>
      <p:pic>
        <p:nvPicPr>
          <p:cNvPr id="9" name="Picture 8">
            <a:hlinkClick r:id="rId3"/>
            <a:extLst>
              <a:ext uri="{FF2B5EF4-FFF2-40B4-BE49-F238E27FC236}">
                <a16:creationId xmlns:a16="http://schemas.microsoft.com/office/drawing/2014/main" id="{49B96A56-1F88-9549-BAB7-37B22860DE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464" y="1690689"/>
            <a:ext cx="3795232" cy="2435828"/>
          </a:xfrm>
          <a:prstGeom prst="rect">
            <a:avLst/>
          </a:prstGeom>
        </p:spPr>
      </p:pic>
      <p:sp>
        <p:nvSpPr>
          <p:cNvPr id="17" name="Rectangle 16">
            <a:extLst>
              <a:ext uri="{FF2B5EF4-FFF2-40B4-BE49-F238E27FC236}">
                <a16:creationId xmlns:a16="http://schemas.microsoft.com/office/drawing/2014/main" id="{3ED8A01F-4528-6041-AF8E-9A4FC0583B46}"/>
              </a:ext>
            </a:extLst>
          </p:cNvPr>
          <p:cNvSpPr/>
          <p:nvPr/>
        </p:nvSpPr>
        <p:spPr>
          <a:xfrm>
            <a:off x="7338823" y="1591960"/>
            <a:ext cx="4504283" cy="3530167"/>
          </a:xfrm>
          <a:prstGeom prst="rect">
            <a:avLst/>
          </a:prstGeom>
          <a:noFill/>
          <a:ln w="53975" cmpd="thinThick">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5" name="Picture 14">
            <a:hlinkClick r:id="rId5"/>
            <a:extLst>
              <a:ext uri="{FF2B5EF4-FFF2-40B4-BE49-F238E27FC236}">
                <a16:creationId xmlns:a16="http://schemas.microsoft.com/office/drawing/2014/main" id="{FA371279-DFC7-5C49-8F14-7D71CEF8FF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395" y="4544756"/>
            <a:ext cx="1352288" cy="1916510"/>
          </a:xfrm>
          <a:prstGeom prst="rect">
            <a:avLst/>
          </a:prstGeom>
        </p:spPr>
      </p:pic>
      <p:sp>
        <p:nvSpPr>
          <p:cNvPr id="19" name="Rectangle 18">
            <a:extLst>
              <a:ext uri="{FF2B5EF4-FFF2-40B4-BE49-F238E27FC236}">
                <a16:creationId xmlns:a16="http://schemas.microsoft.com/office/drawing/2014/main" id="{AF6CFDB8-906D-074F-8A9E-6305F49B2186}"/>
              </a:ext>
            </a:extLst>
          </p:cNvPr>
          <p:cNvSpPr/>
          <p:nvPr/>
        </p:nvSpPr>
        <p:spPr>
          <a:xfrm>
            <a:off x="348894" y="1592183"/>
            <a:ext cx="3991103" cy="2604133"/>
          </a:xfrm>
          <a:prstGeom prst="rect">
            <a:avLst/>
          </a:prstGeom>
          <a:noFill/>
          <a:ln w="53975" cmpd="thinThick">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0" name="Rectangle 19">
            <a:extLst>
              <a:ext uri="{FF2B5EF4-FFF2-40B4-BE49-F238E27FC236}">
                <a16:creationId xmlns:a16="http://schemas.microsoft.com/office/drawing/2014/main" id="{C29EAF5B-1D3D-6148-97B4-E57AAC2DAE1F}"/>
              </a:ext>
            </a:extLst>
          </p:cNvPr>
          <p:cNvSpPr/>
          <p:nvPr/>
        </p:nvSpPr>
        <p:spPr>
          <a:xfrm>
            <a:off x="369850" y="4444409"/>
            <a:ext cx="3991103" cy="2117204"/>
          </a:xfrm>
          <a:prstGeom prst="rect">
            <a:avLst/>
          </a:prstGeom>
          <a:noFill/>
          <a:ln w="53975" cmpd="thinThick">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8" name="Picture 7">
            <a:hlinkClick r:id="rId7"/>
            <a:extLst>
              <a:ext uri="{FF2B5EF4-FFF2-40B4-BE49-F238E27FC236}">
                <a16:creationId xmlns:a16="http://schemas.microsoft.com/office/drawing/2014/main" id="{DDDD2FDD-9DD0-1944-8E98-1B9EB92728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0087" y="4551943"/>
            <a:ext cx="2275199" cy="1416565"/>
          </a:xfrm>
          <a:prstGeom prst="rect">
            <a:avLst/>
          </a:prstGeom>
        </p:spPr>
      </p:pic>
      <p:sp>
        <p:nvSpPr>
          <p:cNvPr id="21" name="TextBox 20">
            <a:extLst>
              <a:ext uri="{FF2B5EF4-FFF2-40B4-BE49-F238E27FC236}">
                <a16:creationId xmlns:a16="http://schemas.microsoft.com/office/drawing/2014/main" id="{E1011C67-DE99-2346-8CE6-DFB3A109D853}"/>
              </a:ext>
            </a:extLst>
          </p:cNvPr>
          <p:cNvSpPr txBox="1"/>
          <p:nvPr/>
        </p:nvSpPr>
        <p:spPr>
          <a:xfrm>
            <a:off x="1940087" y="5973034"/>
            <a:ext cx="2275198" cy="276999"/>
          </a:xfrm>
          <a:prstGeom prst="rect">
            <a:avLst/>
          </a:prstGeom>
          <a:noFill/>
        </p:spPr>
        <p:txBody>
          <a:bodyPr wrap="square" rtlCol="0">
            <a:spAutoFit/>
          </a:bodyPr>
          <a:lstStyle/>
          <a:p>
            <a:pPr algn="ctr"/>
            <a:r>
              <a:rPr lang="en-DK" sz="1200" dirty="0">
                <a:solidFill>
                  <a:srgbClr val="9CC7CE"/>
                </a:solidFill>
                <a:latin typeface="Arial" panose="020B0604020202020204" pitchFamily="34" charset="0"/>
                <a:cs typeface="Arial" panose="020B0604020202020204" pitchFamily="34" charset="0"/>
              </a:rPr>
              <a:t>Visions-video</a:t>
            </a:r>
          </a:p>
        </p:txBody>
      </p:sp>
      <p:grpSp>
        <p:nvGrpSpPr>
          <p:cNvPr id="27" name="Group 26">
            <a:extLst>
              <a:ext uri="{FF2B5EF4-FFF2-40B4-BE49-F238E27FC236}">
                <a16:creationId xmlns:a16="http://schemas.microsoft.com/office/drawing/2014/main" id="{9A88FBEC-19C6-7744-B121-028F0921BA76}"/>
              </a:ext>
            </a:extLst>
          </p:cNvPr>
          <p:cNvGrpSpPr/>
          <p:nvPr/>
        </p:nvGrpSpPr>
        <p:grpSpPr>
          <a:xfrm>
            <a:off x="4567133" y="1591961"/>
            <a:ext cx="7275973" cy="4955077"/>
            <a:chOff x="4567133" y="1591961"/>
            <a:chExt cx="7275973" cy="4955077"/>
          </a:xfrm>
        </p:grpSpPr>
        <p:pic>
          <p:nvPicPr>
            <p:cNvPr id="5" name="Picture 4">
              <a:hlinkClick r:id="rId9"/>
              <a:extLst>
                <a:ext uri="{FF2B5EF4-FFF2-40B4-BE49-F238E27FC236}">
                  <a16:creationId xmlns:a16="http://schemas.microsoft.com/office/drawing/2014/main" id="{E571D8A0-7BFE-0A4F-9782-3B3AD08467A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95662" y="3196381"/>
              <a:ext cx="2270616" cy="3216086"/>
            </a:xfrm>
            <a:prstGeom prst="rect">
              <a:avLst/>
            </a:prstGeom>
            <a:ln>
              <a:solidFill>
                <a:schemeClr val="accent1">
                  <a:shade val="50000"/>
                </a:schemeClr>
              </a:solidFill>
            </a:ln>
          </p:spPr>
        </p:pic>
        <p:pic>
          <p:nvPicPr>
            <p:cNvPr id="6" name="Picture 2" descr="€2 Billion to Fast Forward the Creation of the European Innovation Council  – Bioplastics News">
              <a:extLst>
                <a:ext uri="{FF2B5EF4-FFF2-40B4-BE49-F238E27FC236}">
                  <a16:creationId xmlns:a16="http://schemas.microsoft.com/office/drawing/2014/main" id="{597748F4-00B2-B443-8294-A7A9A7B6F5A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95662" y="1703521"/>
              <a:ext cx="2270616" cy="12340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2F2507D-EF29-7343-A244-126ED80A4629}"/>
                </a:ext>
              </a:extLst>
            </p:cNvPr>
            <p:cNvGrpSpPr/>
            <p:nvPr/>
          </p:nvGrpSpPr>
          <p:grpSpPr>
            <a:xfrm>
              <a:off x="7338823" y="5341903"/>
              <a:ext cx="4504283" cy="1205135"/>
              <a:chOff x="7488548" y="5356478"/>
              <a:chExt cx="4504283" cy="1205135"/>
            </a:xfrm>
          </p:grpSpPr>
          <p:sp>
            <p:nvSpPr>
              <p:cNvPr id="10" name="TextBox 9">
                <a:extLst>
                  <a:ext uri="{FF2B5EF4-FFF2-40B4-BE49-F238E27FC236}">
                    <a16:creationId xmlns:a16="http://schemas.microsoft.com/office/drawing/2014/main" id="{1286E80F-BE47-8347-A8AA-B7C35C84AFE4}"/>
                  </a:ext>
                </a:extLst>
              </p:cNvPr>
              <p:cNvSpPr txBox="1"/>
              <p:nvPr/>
            </p:nvSpPr>
            <p:spPr>
              <a:xfrm>
                <a:off x="7604236" y="5503713"/>
                <a:ext cx="1107996" cy="338554"/>
              </a:xfrm>
              <a:prstGeom prst="rect">
                <a:avLst/>
              </a:prstGeom>
              <a:noFill/>
            </p:spPr>
            <p:txBody>
              <a:bodyPr wrap="none" rtlCol="0">
                <a:spAutoFit/>
              </a:bodyPr>
              <a:lstStyle/>
              <a:p>
                <a:r>
                  <a:rPr lang="en-DK" sz="1600" b="1" dirty="0">
                    <a:solidFill>
                      <a:srgbClr val="F67100"/>
                    </a:solidFill>
                    <a:latin typeface="Arial" panose="020B0604020202020204" pitchFamily="34" charset="0"/>
                    <a:cs typeface="Arial" panose="020B0604020202020204" pitchFamily="34" charset="0"/>
                  </a:rPr>
                  <a:t>Action 10</a:t>
                </a:r>
              </a:p>
            </p:txBody>
          </p:sp>
          <p:sp>
            <p:nvSpPr>
              <p:cNvPr id="11" name="TextBox 10">
                <a:extLst>
                  <a:ext uri="{FF2B5EF4-FFF2-40B4-BE49-F238E27FC236}">
                    <a16:creationId xmlns:a16="http://schemas.microsoft.com/office/drawing/2014/main" id="{03D94FD6-32DC-564E-8A52-118ED26371CB}"/>
                  </a:ext>
                </a:extLst>
              </p:cNvPr>
              <p:cNvSpPr txBox="1"/>
              <p:nvPr/>
            </p:nvSpPr>
            <p:spPr>
              <a:xfrm>
                <a:off x="7604237" y="5842267"/>
                <a:ext cx="4325778" cy="584775"/>
              </a:xfrm>
              <a:prstGeom prst="rect">
                <a:avLst/>
              </a:prstGeom>
              <a:noFill/>
            </p:spPr>
            <p:txBody>
              <a:bodyPr wrap="square" rtlCol="0">
                <a:spAutoFit/>
              </a:bodyPr>
              <a:lstStyle/>
              <a:p>
                <a:r>
                  <a:rPr lang="en-GB" sz="1600" i="1" dirty="0">
                    <a:solidFill>
                      <a:schemeClr val="bg1">
                        <a:lumMod val="95000"/>
                      </a:schemeClr>
                    </a:solidFill>
                    <a:latin typeface="Arial" panose="020B0604020202020204" pitchFamily="34" charset="0"/>
                    <a:cs typeface="Arial" panose="020B0604020202020204" pitchFamily="34" charset="0"/>
                  </a:rPr>
                  <a:t>Inclusive high-quality </a:t>
                </a:r>
                <a:r>
                  <a:rPr lang="en-GB" sz="1600" b="1" i="1" dirty="0">
                    <a:solidFill>
                      <a:schemeClr val="bg1">
                        <a:lumMod val="95000"/>
                      </a:schemeClr>
                    </a:solidFill>
                    <a:latin typeface="Arial" panose="020B0604020202020204" pitchFamily="34" charset="0"/>
                    <a:cs typeface="Arial" panose="020B0604020202020204" pitchFamily="34" charset="0"/>
                  </a:rPr>
                  <a:t>informatics education</a:t>
                </a:r>
              </a:p>
              <a:p>
                <a:r>
                  <a:rPr lang="en-GB" sz="1600" i="1" dirty="0">
                    <a:solidFill>
                      <a:schemeClr val="bg1">
                        <a:lumMod val="95000"/>
                      </a:schemeClr>
                    </a:solidFill>
                    <a:latin typeface="Arial" panose="020B0604020202020204" pitchFamily="34" charset="0"/>
                    <a:cs typeface="Arial" panose="020B0604020202020204" pitchFamily="34" charset="0"/>
                  </a:rPr>
                  <a:t>at all levels of education.</a:t>
                </a:r>
                <a:endParaRPr lang="en-DK" sz="1600" i="1" dirty="0">
                  <a:solidFill>
                    <a:schemeClr val="bg1">
                      <a:lumMod val="9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117B772-D23A-8546-837D-AEDD26F1084F}"/>
                  </a:ext>
                </a:extLst>
              </p:cNvPr>
              <p:cNvSpPr/>
              <p:nvPr/>
            </p:nvSpPr>
            <p:spPr>
              <a:xfrm>
                <a:off x="7488548" y="5356478"/>
                <a:ext cx="4504283" cy="1205135"/>
              </a:xfrm>
              <a:prstGeom prst="rect">
                <a:avLst/>
              </a:prstGeom>
              <a:noFill/>
              <a:ln w="53975" cmpd="thinThick">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22" name="Rectangle 21">
              <a:extLst>
                <a:ext uri="{FF2B5EF4-FFF2-40B4-BE49-F238E27FC236}">
                  <a16:creationId xmlns:a16="http://schemas.microsoft.com/office/drawing/2014/main" id="{F11D1011-CB7D-7A44-AAC8-E47F583E8FAE}"/>
                </a:ext>
              </a:extLst>
            </p:cNvPr>
            <p:cNvSpPr/>
            <p:nvPr/>
          </p:nvSpPr>
          <p:spPr>
            <a:xfrm>
              <a:off x="4567133" y="1591961"/>
              <a:ext cx="2540908" cy="4955077"/>
            </a:xfrm>
            <a:prstGeom prst="rect">
              <a:avLst/>
            </a:prstGeom>
            <a:noFill/>
            <a:ln w="53975" cmpd="thinThick">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Striped Right Arrow 12">
              <a:extLst>
                <a:ext uri="{FF2B5EF4-FFF2-40B4-BE49-F238E27FC236}">
                  <a16:creationId xmlns:a16="http://schemas.microsoft.com/office/drawing/2014/main" id="{91E528F1-1CC4-6147-8D0D-E0674D89C21A}"/>
                </a:ext>
              </a:extLst>
            </p:cNvPr>
            <p:cNvSpPr/>
            <p:nvPr/>
          </p:nvSpPr>
          <p:spPr>
            <a:xfrm>
              <a:off x="6342858" y="5718556"/>
              <a:ext cx="1107996" cy="480977"/>
            </a:xfrm>
            <a:prstGeom prst="stripedRightArrow">
              <a:avLst/>
            </a:prstGeom>
            <a:solidFill>
              <a:srgbClr val="E56B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3" name="TextBox 2">
            <a:extLst>
              <a:ext uri="{FF2B5EF4-FFF2-40B4-BE49-F238E27FC236}">
                <a16:creationId xmlns:a16="http://schemas.microsoft.com/office/drawing/2014/main" id="{CC9C5D3D-F7FC-324F-8603-F059FE55CB26}"/>
              </a:ext>
            </a:extLst>
          </p:cNvPr>
          <p:cNvSpPr txBox="1"/>
          <p:nvPr/>
        </p:nvSpPr>
        <p:spPr>
          <a:xfrm>
            <a:off x="7470588" y="2202583"/>
            <a:ext cx="4240752" cy="2554545"/>
          </a:xfrm>
          <a:prstGeom prst="rect">
            <a:avLst/>
          </a:prstGeom>
          <a:noFill/>
        </p:spPr>
        <p:txBody>
          <a:bodyPr wrap="square" rtlCol="0">
            <a:spAutoFit/>
          </a:bodyPr>
          <a:lstStyle/>
          <a:p>
            <a:pPr algn="ctr"/>
            <a:r>
              <a:rPr lang="en-DK" sz="2400" dirty="0">
                <a:solidFill>
                  <a:srgbClr val="9CC7CE"/>
                </a:solidFill>
              </a:rPr>
              <a:t>Top tre EU-dagsordener</a:t>
            </a:r>
          </a:p>
          <a:p>
            <a:pPr algn="ctr"/>
            <a:r>
              <a:rPr lang="en-DK" sz="2400" dirty="0">
                <a:solidFill>
                  <a:srgbClr val="9CC7CE"/>
                </a:solidFill>
              </a:rPr>
              <a:t>i dette årti:</a:t>
            </a:r>
          </a:p>
          <a:p>
            <a:pPr algn="ctr"/>
            <a:endParaRPr lang="en-DK" sz="2400" dirty="0">
              <a:solidFill>
                <a:srgbClr val="9CC7CE"/>
              </a:solidFill>
            </a:endParaRPr>
          </a:p>
          <a:p>
            <a:pPr algn="ctr"/>
            <a:r>
              <a:rPr lang="en-DK" sz="2400" dirty="0">
                <a:solidFill>
                  <a:srgbClr val="9CC7CE"/>
                </a:solidFill>
              </a:rPr>
              <a:t>Digital uddannelse</a:t>
            </a:r>
          </a:p>
          <a:p>
            <a:pPr algn="ctr"/>
            <a:r>
              <a:rPr lang="en-DK" sz="2400" dirty="0">
                <a:solidFill>
                  <a:srgbClr val="9CC7CE"/>
                </a:solidFill>
              </a:rPr>
              <a:t>Grøn omstilling</a:t>
            </a:r>
          </a:p>
          <a:p>
            <a:pPr algn="ctr"/>
            <a:r>
              <a:rPr lang="en-DK" sz="2400" dirty="0">
                <a:solidFill>
                  <a:srgbClr val="9CC7CE"/>
                </a:solidFill>
              </a:rPr>
              <a:t>Resiliens</a:t>
            </a:r>
          </a:p>
          <a:p>
            <a:pPr algn="ctr"/>
            <a:r>
              <a:rPr lang="en-DK" sz="1600" dirty="0">
                <a:solidFill>
                  <a:srgbClr val="9CC7CE"/>
                </a:solidFill>
              </a:rPr>
              <a:t>(robusthed ift. kriser)</a:t>
            </a:r>
          </a:p>
        </p:txBody>
      </p:sp>
    </p:spTree>
    <p:extLst>
      <p:ext uri="{BB962C8B-B14F-4D97-AF65-F5344CB8AC3E}">
        <p14:creationId xmlns:p14="http://schemas.microsoft.com/office/powerpoint/2010/main" val="4480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BCC7AFB-3A1B-9245-8C44-DCC04E56481E}"/>
              </a:ext>
            </a:extLst>
          </p:cNvPr>
          <p:cNvSpPr/>
          <p:nvPr/>
        </p:nvSpPr>
        <p:spPr>
          <a:xfrm>
            <a:off x="95002" y="6257006"/>
            <a:ext cx="1919847" cy="523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8E1F8355-C5DF-3F48-A5F6-2F9DC037F803}"/>
              </a:ext>
            </a:extLst>
          </p:cNvPr>
          <p:cNvSpPr>
            <a:spLocks noGrp="1"/>
          </p:cNvSpPr>
          <p:nvPr>
            <p:ph type="title"/>
          </p:nvPr>
        </p:nvSpPr>
        <p:spPr/>
        <p:txBody>
          <a:bodyPr/>
          <a:lstStyle/>
          <a:p>
            <a:r>
              <a:rPr lang="da-DK" dirty="0">
                <a:solidFill>
                  <a:srgbClr val="9CC7CE"/>
                </a:solidFill>
                <a:latin typeface="Arial"/>
                <a:cs typeface="Arial"/>
              </a:rPr>
              <a:t>Eller … måske er vi …</a:t>
            </a:r>
          </a:p>
        </p:txBody>
      </p:sp>
      <p:pic>
        <p:nvPicPr>
          <p:cNvPr id="7" name="Picture 6">
            <a:extLst>
              <a:ext uri="{FF2B5EF4-FFF2-40B4-BE49-F238E27FC236}">
                <a16:creationId xmlns:a16="http://schemas.microsoft.com/office/drawing/2014/main" id="{5A63A6DA-623A-CC47-97B3-28D1CF5D35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6647" y="4197753"/>
            <a:ext cx="9526386" cy="2254708"/>
          </a:xfrm>
          <a:prstGeom prst="rect">
            <a:avLst/>
          </a:prstGeom>
        </p:spPr>
      </p:pic>
      <p:pic>
        <p:nvPicPr>
          <p:cNvPr id="1026" name="Picture 2" descr="Med den nye aftale om minimumsnormeringer forsøger børne- og  undervisningsminister Pernille Rosenkrantz-Theil sammen med  forligspartierne at skubbe private daginstitutioner ud af markedet ved ikke  at give dem en krone. - OPS-Indsigt">
            <a:extLst>
              <a:ext uri="{FF2B5EF4-FFF2-40B4-BE49-F238E27FC236}">
                <a16:creationId xmlns:a16="http://schemas.microsoft.com/office/drawing/2014/main" id="{B400805A-D9DB-8043-9721-6F5A0FC50A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76647" y="1566869"/>
            <a:ext cx="3839689" cy="25597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B0D7C97-C6F4-0E43-BFD3-18F851CC77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169" y="6460920"/>
            <a:ext cx="1362062" cy="263178"/>
          </a:xfrm>
          <a:prstGeom prst="rect">
            <a:avLst/>
          </a:prstGeom>
        </p:spPr>
      </p:pic>
      <p:sp>
        <p:nvSpPr>
          <p:cNvPr id="4" name="TextBox 3">
            <a:extLst>
              <a:ext uri="{FF2B5EF4-FFF2-40B4-BE49-F238E27FC236}">
                <a16:creationId xmlns:a16="http://schemas.microsoft.com/office/drawing/2014/main" id="{172A5494-E8F3-4341-84DC-19152A23F55C}"/>
              </a:ext>
            </a:extLst>
          </p:cNvPr>
          <p:cNvSpPr txBox="1"/>
          <p:nvPr/>
        </p:nvSpPr>
        <p:spPr>
          <a:xfrm>
            <a:off x="4873733" y="6038500"/>
            <a:ext cx="2932213" cy="338554"/>
          </a:xfrm>
          <a:prstGeom prst="rect">
            <a:avLst/>
          </a:prstGeom>
          <a:noFill/>
        </p:spPr>
        <p:txBody>
          <a:bodyPr wrap="none" rtlCol="0">
            <a:spAutoFit/>
          </a:bodyPr>
          <a:lstStyle/>
          <a:p>
            <a:pPr algn="ctr"/>
            <a:r>
              <a:rPr lang="en-DK" sz="1600" dirty="0">
                <a:solidFill>
                  <a:srgbClr val="5AA2AE"/>
                </a:solidFill>
              </a:rPr>
              <a:t>Computerworld, 19. april 2022</a:t>
            </a:r>
          </a:p>
        </p:txBody>
      </p:sp>
    </p:spTree>
    <p:extLst>
      <p:ext uri="{BB962C8B-B14F-4D97-AF65-F5344CB8AC3E}">
        <p14:creationId xmlns:p14="http://schemas.microsoft.com/office/powerpoint/2010/main" val="623994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5" name="Picture 4">
            <a:extLst>
              <a:ext uri="{FF2B5EF4-FFF2-40B4-BE49-F238E27FC236}">
                <a16:creationId xmlns:a16="http://schemas.microsoft.com/office/drawing/2014/main" id="{0C2D060E-6747-744D-A730-F2D9588053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385796" y="1815537"/>
            <a:ext cx="2189096" cy="2893848"/>
          </a:xfrm>
          <a:prstGeom prst="rect">
            <a:avLst/>
          </a:prstGeom>
        </p:spPr>
      </p:pic>
      <p:sp>
        <p:nvSpPr>
          <p:cNvPr id="6" name="TextBox 5">
            <a:extLst>
              <a:ext uri="{FF2B5EF4-FFF2-40B4-BE49-F238E27FC236}">
                <a16:creationId xmlns:a16="http://schemas.microsoft.com/office/drawing/2014/main" id="{EDEBDCE8-CA64-9F45-8138-996A6F324C38}"/>
              </a:ext>
            </a:extLst>
          </p:cNvPr>
          <p:cNvSpPr txBox="1"/>
          <p:nvPr/>
        </p:nvSpPr>
        <p:spPr>
          <a:xfrm>
            <a:off x="1568075" y="5145054"/>
            <a:ext cx="1824538" cy="584775"/>
          </a:xfrm>
          <a:prstGeom prst="rect">
            <a:avLst/>
          </a:prstGeom>
          <a:noFill/>
        </p:spPr>
        <p:txBody>
          <a:bodyPr wrap="none" rtlCol="0">
            <a:spAutoFit/>
          </a:bodyPr>
          <a:lstStyle/>
          <a:p>
            <a:pPr algn="ctr"/>
            <a:r>
              <a:rPr lang="en-DK" sz="3200" dirty="0">
                <a:solidFill>
                  <a:srgbClr val="9CC7CE"/>
                </a:solidFill>
              </a:rPr>
              <a:t>1. Indblik</a:t>
            </a:r>
          </a:p>
        </p:txBody>
      </p:sp>
      <p:grpSp>
        <p:nvGrpSpPr>
          <p:cNvPr id="2" name="Group 1">
            <a:extLst>
              <a:ext uri="{FF2B5EF4-FFF2-40B4-BE49-F238E27FC236}">
                <a16:creationId xmlns:a16="http://schemas.microsoft.com/office/drawing/2014/main" id="{916FC977-9C49-F52B-D60B-E3E515F1F703}"/>
              </a:ext>
            </a:extLst>
          </p:cNvPr>
          <p:cNvGrpSpPr/>
          <p:nvPr/>
        </p:nvGrpSpPr>
        <p:grpSpPr>
          <a:xfrm>
            <a:off x="4342331" y="1798060"/>
            <a:ext cx="3410160" cy="3931768"/>
            <a:chOff x="4342331" y="1798060"/>
            <a:chExt cx="3410160" cy="3931768"/>
          </a:xfrm>
        </p:grpSpPr>
        <p:pic>
          <p:nvPicPr>
            <p:cNvPr id="3" name="Picture 2">
              <a:extLst>
                <a:ext uri="{FF2B5EF4-FFF2-40B4-BE49-F238E27FC236}">
                  <a16:creationId xmlns:a16="http://schemas.microsoft.com/office/drawing/2014/main" id="{197C1B78-2043-934F-A98B-1C8556B75D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2331" y="1798060"/>
              <a:ext cx="3410160" cy="2896120"/>
            </a:xfrm>
            <a:prstGeom prst="rect">
              <a:avLst/>
            </a:prstGeom>
          </p:spPr>
        </p:pic>
        <p:sp>
          <p:nvSpPr>
            <p:cNvPr id="19" name="TextBox 18">
              <a:extLst>
                <a:ext uri="{FF2B5EF4-FFF2-40B4-BE49-F238E27FC236}">
                  <a16:creationId xmlns:a16="http://schemas.microsoft.com/office/drawing/2014/main" id="{CC787D72-7098-4C43-8894-AC8AC4697D99}"/>
                </a:ext>
              </a:extLst>
            </p:cNvPr>
            <p:cNvSpPr txBox="1"/>
            <p:nvPr/>
          </p:nvSpPr>
          <p:spPr>
            <a:xfrm>
              <a:off x="5033353" y="5145053"/>
              <a:ext cx="2028119" cy="584775"/>
            </a:xfrm>
            <a:prstGeom prst="rect">
              <a:avLst/>
            </a:prstGeom>
            <a:noFill/>
          </p:spPr>
          <p:txBody>
            <a:bodyPr wrap="none" rtlCol="0">
              <a:spAutoFit/>
            </a:bodyPr>
            <a:lstStyle/>
            <a:p>
              <a:pPr algn="ctr"/>
              <a:r>
                <a:rPr lang="en-DK" sz="3200" dirty="0">
                  <a:solidFill>
                    <a:srgbClr val="9CC7CE"/>
                  </a:solidFill>
                </a:rPr>
                <a:t>2. Forløse</a:t>
              </a:r>
            </a:p>
          </p:txBody>
        </p:sp>
      </p:grpSp>
      <p:grpSp>
        <p:nvGrpSpPr>
          <p:cNvPr id="4" name="Group 3">
            <a:extLst>
              <a:ext uri="{FF2B5EF4-FFF2-40B4-BE49-F238E27FC236}">
                <a16:creationId xmlns:a16="http://schemas.microsoft.com/office/drawing/2014/main" id="{1727D7CF-C172-DE11-9864-29567E2D8144}"/>
              </a:ext>
            </a:extLst>
          </p:cNvPr>
          <p:cNvGrpSpPr/>
          <p:nvPr/>
        </p:nvGrpSpPr>
        <p:grpSpPr>
          <a:xfrm>
            <a:off x="8519930" y="1815537"/>
            <a:ext cx="2286274" cy="3914291"/>
            <a:chOff x="8519930" y="1815537"/>
            <a:chExt cx="2286274" cy="3914291"/>
          </a:xfrm>
        </p:grpSpPr>
        <p:pic>
          <p:nvPicPr>
            <p:cNvPr id="9" name="Picture 4" descr="A Champagne Cheers!">
              <a:extLst>
                <a:ext uri="{FF2B5EF4-FFF2-40B4-BE49-F238E27FC236}">
                  <a16:creationId xmlns:a16="http://schemas.microsoft.com/office/drawing/2014/main" id="{FA0FBCD6-77DC-9C49-9982-3EBD5D8EDC0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19930" y="1815537"/>
              <a:ext cx="2286274" cy="28938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AB70FF3-632F-4E4C-9619-6FCE4113535C}"/>
                </a:ext>
              </a:extLst>
            </p:cNvPr>
            <p:cNvSpPr txBox="1"/>
            <p:nvPr/>
          </p:nvSpPr>
          <p:spPr>
            <a:xfrm>
              <a:off x="8904190" y="5145053"/>
              <a:ext cx="1572867" cy="584775"/>
            </a:xfrm>
            <a:prstGeom prst="rect">
              <a:avLst/>
            </a:prstGeom>
            <a:noFill/>
          </p:spPr>
          <p:txBody>
            <a:bodyPr wrap="none" rtlCol="0">
              <a:spAutoFit/>
            </a:bodyPr>
            <a:lstStyle/>
            <a:p>
              <a:pPr algn="ctr"/>
              <a:r>
                <a:rPr lang="en-DK" sz="3200" dirty="0">
                  <a:solidFill>
                    <a:srgbClr val="9CC7CE"/>
                  </a:solidFill>
                </a:rPr>
                <a:t>3. Fejre</a:t>
              </a:r>
            </a:p>
          </p:txBody>
        </p:sp>
      </p:grpSp>
    </p:spTree>
    <p:extLst>
      <p:ext uri="{BB962C8B-B14F-4D97-AF65-F5344CB8AC3E}">
        <p14:creationId xmlns:p14="http://schemas.microsoft.com/office/powerpoint/2010/main" val="127195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41D35C-A77C-5742-85B9-62597F10E70B}"/>
              </a:ext>
            </a:extLst>
          </p:cNvPr>
          <p:cNvSpPr txBox="1"/>
          <p:nvPr/>
        </p:nvSpPr>
        <p:spPr>
          <a:xfrm>
            <a:off x="3675305" y="2890391"/>
            <a:ext cx="4841390" cy="1077218"/>
          </a:xfrm>
          <a:prstGeom prst="rect">
            <a:avLst/>
          </a:prstGeom>
          <a:noFill/>
        </p:spPr>
        <p:txBody>
          <a:bodyPr wrap="none" rtlCol="0">
            <a:spAutoFit/>
          </a:bodyPr>
          <a:lstStyle/>
          <a:p>
            <a:pPr algn="ctr"/>
            <a:r>
              <a:rPr lang="en-DK" sz="6400" dirty="0">
                <a:solidFill>
                  <a:srgbClr val="9CC7CE"/>
                </a:solidFill>
              </a:rPr>
              <a:t>Bonus slides</a:t>
            </a:r>
          </a:p>
        </p:txBody>
      </p:sp>
    </p:spTree>
    <p:extLst>
      <p:ext uri="{BB962C8B-B14F-4D97-AF65-F5344CB8AC3E}">
        <p14:creationId xmlns:p14="http://schemas.microsoft.com/office/powerpoint/2010/main" val="407164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D52308-8AF8-764E-81B7-849E96F08B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565" y="1713726"/>
            <a:ext cx="10124405" cy="4409014"/>
          </a:xfrm>
          <a:prstGeom prst="rect">
            <a:avLst/>
          </a:prstGeom>
        </p:spPr>
      </p:pic>
      <p:sp>
        <p:nvSpPr>
          <p:cNvPr id="5" name="Rectangle 2">
            <a:extLst>
              <a:ext uri="{FF2B5EF4-FFF2-40B4-BE49-F238E27FC236}">
                <a16:creationId xmlns:a16="http://schemas.microsoft.com/office/drawing/2014/main" id="{AFEE9C2C-975F-CE42-9629-850545E0F3C8}"/>
              </a:ext>
            </a:extLst>
          </p:cNvPr>
          <p:cNvSpPr txBox="1">
            <a:spLocks noChangeArrowheads="1"/>
          </p:cNvSpPr>
          <p:nvPr/>
        </p:nvSpPr>
        <p:spPr bwMode="auto">
          <a:xfrm>
            <a:off x="902414" y="348141"/>
            <a:ext cx="10387172"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600" b="1">
                <a:solidFill>
                  <a:srgbClr val="000066"/>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3600" b="1">
                <a:solidFill>
                  <a:srgbClr val="000066"/>
                </a:solidFill>
                <a:latin typeface="Arial" pitchFamily="-106" charset="0"/>
              </a:defRPr>
            </a:lvl6pPr>
            <a:lvl7pPr marL="914400" algn="l" rtl="0" fontAlgn="base">
              <a:spcBef>
                <a:spcPct val="0"/>
              </a:spcBef>
              <a:spcAft>
                <a:spcPct val="0"/>
              </a:spcAft>
              <a:defRPr sz="3600" b="1">
                <a:solidFill>
                  <a:srgbClr val="000066"/>
                </a:solidFill>
                <a:latin typeface="Arial" pitchFamily="-106" charset="0"/>
              </a:defRPr>
            </a:lvl7pPr>
            <a:lvl8pPr marL="1371600" algn="l" rtl="0" fontAlgn="base">
              <a:spcBef>
                <a:spcPct val="0"/>
              </a:spcBef>
              <a:spcAft>
                <a:spcPct val="0"/>
              </a:spcAft>
              <a:defRPr sz="3600" b="1">
                <a:solidFill>
                  <a:srgbClr val="000066"/>
                </a:solidFill>
                <a:latin typeface="Arial" pitchFamily="-106" charset="0"/>
              </a:defRPr>
            </a:lvl8pPr>
            <a:lvl9pPr marL="1828800" algn="l" rtl="0" fontAlgn="base">
              <a:spcBef>
                <a:spcPct val="0"/>
              </a:spcBef>
              <a:spcAft>
                <a:spcPct val="0"/>
              </a:spcAft>
              <a:defRPr sz="3600" b="1">
                <a:solidFill>
                  <a:srgbClr val="000066"/>
                </a:solidFill>
                <a:latin typeface="Arial" pitchFamily="-106" charset="0"/>
              </a:defRPr>
            </a:lvl9pPr>
          </a:lstStyle>
          <a:p>
            <a:r>
              <a:rPr lang="en-DK" sz="4000" b="0" dirty="0">
                <a:solidFill>
                  <a:srgbClr val="9CC7CE"/>
                </a:solidFill>
                <a:latin typeface="Arial" panose="020B0604020202020204" pitchFamily="34" charset="0"/>
                <a:ea typeface="ＭＳ Ｐゴシック" charset="-128"/>
                <a:cs typeface="Arial" panose="020B0604020202020204" pitchFamily="34" charset="0"/>
              </a:rPr>
              <a:t>Informatik som en fundamental kompetence </a:t>
            </a:r>
            <a:r>
              <a:rPr lang="en-DK" sz="2400" b="0" dirty="0">
                <a:solidFill>
                  <a:srgbClr val="9CC7CE"/>
                </a:solidFill>
                <a:latin typeface="Arial" panose="020B0604020202020204" pitchFamily="34" charset="0"/>
                <a:ea typeface="ＭＳ Ｐゴシック" charset="-128"/>
                <a:cs typeface="Arial" panose="020B0604020202020204" pitchFamily="34" charset="0"/>
              </a:rPr>
              <a:t>Større rækkevidde end matematik og </a:t>
            </a:r>
            <a:r>
              <a:rPr lang="en-DK" sz="2400" b="0" i="1" dirty="0">
                <a:solidFill>
                  <a:srgbClr val="9CC7CE"/>
                </a:solidFill>
                <a:latin typeface="Arial" panose="020B0604020202020204" pitchFamily="34" charset="0"/>
                <a:ea typeface="ＭＳ Ｐゴシック" charset="-128"/>
                <a:cs typeface="Arial" panose="020B0604020202020204" pitchFamily="34" charset="0"/>
              </a:rPr>
              <a:t>meget</a:t>
            </a:r>
            <a:r>
              <a:rPr lang="en-DK" sz="2400" b="0" dirty="0">
                <a:solidFill>
                  <a:srgbClr val="9CC7CE"/>
                </a:solidFill>
                <a:latin typeface="Arial" panose="020B0604020202020204" pitchFamily="34" charset="0"/>
                <a:ea typeface="ＭＳ Ｐゴシック" charset="-128"/>
                <a:cs typeface="Arial" panose="020B0604020202020204" pitchFamily="34" charset="0"/>
              </a:rPr>
              <a:t> mere end teknologi</a:t>
            </a:r>
          </a:p>
        </p:txBody>
      </p:sp>
      <p:pic>
        <p:nvPicPr>
          <p:cNvPr id="4" name="Picture 3">
            <a:extLst>
              <a:ext uri="{FF2B5EF4-FFF2-40B4-BE49-F238E27FC236}">
                <a16:creationId xmlns:a16="http://schemas.microsoft.com/office/drawing/2014/main" id="{9DEEDB84-0FFA-6E4A-8DF0-1E1D3462C2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6" name="Straight Connector 5">
            <a:extLst>
              <a:ext uri="{FF2B5EF4-FFF2-40B4-BE49-F238E27FC236}">
                <a16:creationId xmlns:a16="http://schemas.microsoft.com/office/drawing/2014/main" id="{58236339-48D3-704B-B518-CBCB3D4EE970}"/>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02E2BFF-2143-8D4E-ADD8-64CF6003C58D}"/>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2279866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Logo for It-vests podcast-serie 'Computational Thinking - at tænke med maskiner'">
            <a:hlinkClick r:id="rId2"/>
            <a:extLst>
              <a:ext uri="{FF2B5EF4-FFF2-40B4-BE49-F238E27FC236}">
                <a16:creationId xmlns:a16="http://schemas.microsoft.com/office/drawing/2014/main" id="{D5348026-EEF5-5B40-A496-50047AA1F2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9578" y="147581"/>
            <a:ext cx="1167713" cy="1167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B4FD42-FD13-374A-8C6C-68E9F80416E3}"/>
              </a:ext>
            </a:extLst>
          </p:cNvPr>
          <p:cNvSpPr>
            <a:spLocks noGrp="1"/>
          </p:cNvSpPr>
          <p:nvPr>
            <p:ph type="title"/>
          </p:nvPr>
        </p:nvSpPr>
        <p:spPr/>
        <p:txBody>
          <a:bodyPr/>
          <a:lstStyle/>
          <a:p>
            <a:r>
              <a:rPr lang="da-DK" dirty="0">
                <a:solidFill>
                  <a:schemeClr val="bg1">
                    <a:lumMod val="75000"/>
                  </a:schemeClr>
                </a:solidFill>
                <a:latin typeface="Arial" panose="020B0604020202020204" pitchFamily="34" charset="0"/>
                <a:ea typeface="ＭＳ Ｐゴシック" charset="-128"/>
                <a:cs typeface="Arial" panose="020B0604020202020204" pitchFamily="34" charset="0"/>
              </a:rPr>
              <a:t>Udvalgte podcast-episoder</a:t>
            </a:r>
            <a:endParaRPr lang="en-DK" dirty="0">
              <a:solidFill>
                <a:schemeClr val="bg1">
                  <a:lumMod val="75000"/>
                </a:schemeClr>
              </a:solidFill>
            </a:endParaRPr>
          </a:p>
        </p:txBody>
      </p:sp>
      <p:sp>
        <p:nvSpPr>
          <p:cNvPr id="3" name="Content Placeholder 2">
            <a:extLst>
              <a:ext uri="{FF2B5EF4-FFF2-40B4-BE49-F238E27FC236}">
                <a16:creationId xmlns:a16="http://schemas.microsoft.com/office/drawing/2014/main" id="{5A188F66-97D7-9C47-80AE-6CF174ED9327}"/>
              </a:ext>
            </a:extLst>
          </p:cNvPr>
          <p:cNvSpPr>
            <a:spLocks noGrp="1"/>
          </p:cNvSpPr>
          <p:nvPr>
            <p:ph idx="1"/>
          </p:nvPr>
        </p:nvSpPr>
        <p:spPr>
          <a:xfrm>
            <a:off x="838200" y="1615156"/>
            <a:ext cx="8449638" cy="4847902"/>
          </a:xfrm>
        </p:spPr>
        <p:txBody>
          <a:bodyPr>
            <a:normAutofit fontScale="62500" lnSpcReduction="20000"/>
          </a:bodyPr>
          <a:lstStyle/>
          <a:p>
            <a:pPr marL="0" indent="0">
              <a:lnSpc>
                <a:spcPct val="120000"/>
              </a:lnSpc>
              <a:buNone/>
            </a:pPr>
            <a:r>
              <a:rPr lang="en-DK" dirty="0">
                <a:solidFill>
                  <a:schemeClr val="bg1">
                    <a:lumMod val="75000"/>
                  </a:schemeClr>
                </a:solidFill>
              </a:rPr>
              <a:t>Episode 9</a:t>
            </a:r>
          </a:p>
          <a:p>
            <a:pPr lvl="1">
              <a:lnSpc>
                <a:spcPct val="120000"/>
              </a:lnSpc>
            </a:pPr>
            <a:r>
              <a:rPr lang="en-DK" dirty="0">
                <a:solidFill>
                  <a:schemeClr val="accent5"/>
                </a:solidFill>
              </a:rPr>
              <a:t>Systemforståelse med agentbaseret modellering og tusindvis af virtuelle skildpadder</a:t>
            </a:r>
          </a:p>
          <a:p>
            <a:pPr marL="0" indent="0">
              <a:lnSpc>
                <a:spcPct val="120000"/>
              </a:lnSpc>
              <a:buNone/>
            </a:pPr>
            <a:r>
              <a:rPr lang="en-DK" sz="2900" dirty="0">
                <a:solidFill>
                  <a:schemeClr val="bg1">
                    <a:lumMod val="75000"/>
                  </a:schemeClr>
                </a:solidFill>
              </a:rPr>
              <a:t>Episode 10, 11</a:t>
            </a:r>
          </a:p>
          <a:p>
            <a:pPr lvl="1">
              <a:lnSpc>
                <a:spcPct val="120000"/>
              </a:lnSpc>
            </a:pPr>
            <a:r>
              <a:rPr lang="en-DK" dirty="0">
                <a:solidFill>
                  <a:schemeClr val="accent5"/>
                </a:solidFill>
              </a:rPr>
              <a:t>Klimamodeller og cellemembraner – kode og faglighed i smmuk balance</a:t>
            </a:r>
          </a:p>
          <a:p>
            <a:pPr lvl="1">
              <a:lnSpc>
                <a:spcPct val="120000"/>
              </a:lnSpc>
            </a:pPr>
            <a:r>
              <a:rPr lang="en-DK" dirty="0">
                <a:solidFill>
                  <a:schemeClr val="accent5"/>
                </a:solidFill>
              </a:rPr>
              <a:t>Sukkerrør og barselsorlov – modeler i samfundsfag og historie</a:t>
            </a:r>
          </a:p>
          <a:p>
            <a:pPr marL="0" indent="0">
              <a:lnSpc>
                <a:spcPct val="120000"/>
              </a:lnSpc>
              <a:buNone/>
            </a:pPr>
            <a:r>
              <a:rPr lang="en-DK" sz="2900" dirty="0">
                <a:solidFill>
                  <a:schemeClr val="bg1">
                    <a:lumMod val="75000"/>
                  </a:schemeClr>
                </a:solidFill>
              </a:rPr>
              <a:t>Episode 12</a:t>
            </a:r>
          </a:p>
          <a:p>
            <a:pPr lvl="1">
              <a:lnSpc>
                <a:spcPct val="120000"/>
              </a:lnSpc>
            </a:pPr>
            <a:r>
              <a:rPr lang="en-DK" dirty="0">
                <a:solidFill>
                  <a:schemeClr val="accent5"/>
                </a:solidFill>
              </a:rPr>
              <a:t>Intelligente skolemøbler og mikrocomputere – computationelle kompetencer i folkeskolen</a:t>
            </a:r>
          </a:p>
          <a:p>
            <a:pPr marL="0" indent="0">
              <a:lnSpc>
                <a:spcPct val="120000"/>
              </a:lnSpc>
              <a:buNone/>
            </a:pPr>
            <a:r>
              <a:rPr lang="en-DK" sz="2900" dirty="0">
                <a:solidFill>
                  <a:schemeClr val="bg1">
                    <a:lumMod val="75000"/>
                  </a:schemeClr>
                </a:solidFill>
              </a:rPr>
              <a:t>Episode 14</a:t>
            </a:r>
          </a:p>
          <a:p>
            <a:pPr lvl="1">
              <a:lnSpc>
                <a:spcPct val="120000"/>
              </a:lnSpc>
            </a:pPr>
            <a:r>
              <a:rPr lang="en-DK" dirty="0">
                <a:solidFill>
                  <a:schemeClr val="accent5"/>
                </a:solidFill>
              </a:rPr>
              <a:t>Penduler, tornadoer og omvendt tyngdekraft – fysikuddannelse med computationelle færdigheder</a:t>
            </a:r>
          </a:p>
          <a:p>
            <a:pPr marL="0" indent="0">
              <a:lnSpc>
                <a:spcPct val="120000"/>
              </a:lnSpc>
              <a:buNone/>
            </a:pPr>
            <a:r>
              <a:rPr lang="en-DK" sz="2900" dirty="0">
                <a:solidFill>
                  <a:schemeClr val="bg1">
                    <a:lumMod val="75000"/>
                  </a:schemeClr>
                </a:solidFill>
              </a:rPr>
              <a:t>Episode 17</a:t>
            </a:r>
          </a:p>
          <a:p>
            <a:pPr lvl="1">
              <a:lnSpc>
                <a:spcPct val="120000"/>
              </a:lnSpc>
            </a:pPr>
            <a:r>
              <a:rPr lang="en-DK" dirty="0">
                <a:solidFill>
                  <a:schemeClr val="accent5"/>
                </a:solidFill>
              </a:rPr>
              <a:t>Simple agenter og komplekse fænomener – oprindelsen af agentbaseret modellering</a:t>
            </a:r>
          </a:p>
        </p:txBody>
      </p:sp>
      <p:pic>
        <p:nvPicPr>
          <p:cNvPr id="1026" name="Picture 2" descr="Seks skildpadder i rundkreds">
            <a:hlinkClick r:id="rId4"/>
            <a:extLst>
              <a:ext uri="{FF2B5EF4-FFF2-40B4-BE49-F238E27FC236}">
                <a16:creationId xmlns:a16="http://schemas.microsoft.com/office/drawing/2014/main" id="{31C11698-89BB-A745-9A44-960914F563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55025" y="1707787"/>
            <a:ext cx="997699" cy="747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nedgang i bjerglandskab">
            <a:hlinkClick r:id="rId6"/>
            <a:extLst>
              <a:ext uri="{FF2B5EF4-FFF2-40B4-BE49-F238E27FC236}">
                <a16:creationId xmlns:a16="http://schemas.microsoft.com/office/drawing/2014/main" id="{82832CBE-03AA-3549-B17B-0515937B329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55025" y="2526855"/>
            <a:ext cx="997699" cy="747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d høster sukkerrør">
            <a:hlinkClick r:id="rId8"/>
            <a:extLst>
              <a:ext uri="{FF2B5EF4-FFF2-40B4-BE49-F238E27FC236}">
                <a16:creationId xmlns:a16="http://schemas.microsoft.com/office/drawing/2014/main" id="{57829C12-0B65-4F47-AEFC-FA420E4EE69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55764" y="2516287"/>
            <a:ext cx="997699" cy="7473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ablet og barnehånd, der er i gang med programmering">
            <a:hlinkClick r:id="rId10"/>
            <a:extLst>
              <a:ext uri="{FF2B5EF4-FFF2-40B4-BE49-F238E27FC236}">
                <a16:creationId xmlns:a16="http://schemas.microsoft.com/office/drawing/2014/main" id="{3D12FE30-AEAA-B143-B1CB-7EFCEE5F6EA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455025" y="3345923"/>
            <a:ext cx="997699" cy="7491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rnado - foto af Ralph W. Lambrecht fra Pexels">
            <a:hlinkClick r:id="rId12"/>
            <a:extLst>
              <a:ext uri="{FF2B5EF4-FFF2-40B4-BE49-F238E27FC236}">
                <a16:creationId xmlns:a16="http://schemas.microsoft.com/office/drawing/2014/main" id="{53AEF0B8-CF68-154C-B846-C4F6251B232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455025" y="4166541"/>
            <a:ext cx="998912" cy="7491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g. Foto fra Pexels.com">
            <a:hlinkClick r:id="rId14"/>
            <a:extLst>
              <a:ext uri="{FF2B5EF4-FFF2-40B4-BE49-F238E27FC236}">
                <a16:creationId xmlns:a16="http://schemas.microsoft.com/office/drawing/2014/main" id="{85C7BB59-7940-DD48-BF2D-060F5FBC72E6}"/>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457338" y="4985609"/>
            <a:ext cx="996489" cy="7473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3F1A26-8148-CA45-8189-1CB0DFFAE3BE}"/>
              </a:ext>
            </a:extLst>
          </p:cNvPr>
          <p:cNvSpPr txBox="1"/>
          <p:nvPr/>
        </p:nvSpPr>
        <p:spPr>
          <a:xfrm>
            <a:off x="9143398" y="991300"/>
            <a:ext cx="1620958" cy="323165"/>
          </a:xfrm>
          <a:prstGeom prst="rect">
            <a:avLst/>
          </a:prstGeom>
          <a:noFill/>
        </p:spPr>
        <p:txBody>
          <a:bodyPr wrap="none" rtlCol="0">
            <a:spAutoFit/>
          </a:bodyPr>
          <a:lstStyle/>
          <a:p>
            <a:pPr algn="ctr"/>
            <a:r>
              <a:rPr lang="en-DK" sz="1500" dirty="0">
                <a:solidFill>
                  <a:schemeClr val="bg1">
                    <a:lumMod val="75000"/>
                  </a:schemeClr>
                </a:solidFill>
              </a:rPr>
              <a:t>Links til episoder</a:t>
            </a:r>
          </a:p>
        </p:txBody>
      </p:sp>
      <p:sp>
        <p:nvSpPr>
          <p:cNvPr id="7" name="Up Arrow 6">
            <a:extLst>
              <a:ext uri="{FF2B5EF4-FFF2-40B4-BE49-F238E27FC236}">
                <a16:creationId xmlns:a16="http://schemas.microsoft.com/office/drawing/2014/main" id="{EC005F97-760B-5448-8B56-4C674B9BBF24}"/>
              </a:ext>
            </a:extLst>
          </p:cNvPr>
          <p:cNvSpPr/>
          <p:nvPr/>
        </p:nvSpPr>
        <p:spPr>
          <a:xfrm rot="10800000">
            <a:off x="9854042" y="1364253"/>
            <a:ext cx="199663" cy="226031"/>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5" name="Picture 14">
            <a:extLst>
              <a:ext uri="{FF2B5EF4-FFF2-40B4-BE49-F238E27FC236}">
                <a16:creationId xmlns:a16="http://schemas.microsoft.com/office/drawing/2014/main" id="{BC8E26E1-50F0-6118-0BE3-C0C182B398A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16" name="Straight Connector 15">
            <a:extLst>
              <a:ext uri="{FF2B5EF4-FFF2-40B4-BE49-F238E27FC236}">
                <a16:creationId xmlns:a16="http://schemas.microsoft.com/office/drawing/2014/main" id="{29F2A456-4661-D63F-4CF6-6929421F9191}"/>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D4B2A51-F7BE-6EC6-197E-620F072ECF61}"/>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457721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extLst>
              <a:ext uri="{FF2B5EF4-FFF2-40B4-BE49-F238E27FC236}">
                <a16:creationId xmlns:a16="http://schemas.microsoft.com/office/drawing/2014/main" id="{1425ACC6-6590-C349-970F-4A587BF901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0579" y="5816890"/>
            <a:ext cx="580085" cy="580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4"/>
            <a:extLst>
              <a:ext uri="{FF2B5EF4-FFF2-40B4-BE49-F238E27FC236}">
                <a16:creationId xmlns:a16="http://schemas.microsoft.com/office/drawing/2014/main" id="{E4BE5EBB-1258-AA4D-B009-4D7164EE25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9535" y="2720285"/>
            <a:ext cx="2590209" cy="3676689"/>
          </a:xfrm>
          <a:prstGeom prst="rect">
            <a:avLst/>
          </a:prstGeom>
        </p:spPr>
      </p:pic>
      <p:pic>
        <p:nvPicPr>
          <p:cNvPr id="13" name="Picture 12">
            <a:hlinkClick r:id="rId6"/>
            <a:extLst>
              <a:ext uri="{FF2B5EF4-FFF2-40B4-BE49-F238E27FC236}">
                <a16:creationId xmlns:a16="http://schemas.microsoft.com/office/drawing/2014/main" id="{6971E814-45A6-484F-9FA3-87342045DF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08728" y="1047553"/>
            <a:ext cx="2762693" cy="558156"/>
          </a:xfrm>
          <a:prstGeom prst="rect">
            <a:avLst/>
          </a:prstGeom>
        </p:spPr>
      </p:pic>
      <p:pic>
        <p:nvPicPr>
          <p:cNvPr id="14" name="Picture 13">
            <a:hlinkClick r:id="rId6"/>
            <a:extLst>
              <a:ext uri="{FF2B5EF4-FFF2-40B4-BE49-F238E27FC236}">
                <a16:creationId xmlns:a16="http://schemas.microsoft.com/office/drawing/2014/main" id="{5A48D9B2-8CFE-754F-B86F-B31C0EA74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08728" y="1742166"/>
            <a:ext cx="2762693" cy="4654808"/>
          </a:xfrm>
          <a:prstGeom prst="rect">
            <a:avLst/>
          </a:prstGeom>
        </p:spPr>
      </p:pic>
      <p:pic>
        <p:nvPicPr>
          <p:cNvPr id="9" name="Picture 8">
            <a:hlinkClick r:id="rId9"/>
            <a:extLst>
              <a:ext uri="{FF2B5EF4-FFF2-40B4-BE49-F238E27FC236}">
                <a16:creationId xmlns:a16="http://schemas.microsoft.com/office/drawing/2014/main" id="{124E36B8-0983-7445-B8D4-603CA98BD9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44177" y="3596822"/>
            <a:ext cx="3615358" cy="2800154"/>
          </a:xfrm>
          <a:prstGeom prst="rect">
            <a:avLst/>
          </a:prstGeom>
        </p:spPr>
      </p:pic>
      <p:pic>
        <p:nvPicPr>
          <p:cNvPr id="7" name="Picture 4" descr="Computational Thinking - hvorfor, hvad og hvordan">
            <a:hlinkClick r:id="rId11"/>
            <a:extLst>
              <a:ext uri="{FF2B5EF4-FFF2-40B4-BE49-F238E27FC236}">
                <a16:creationId xmlns:a16="http://schemas.microsoft.com/office/drawing/2014/main" id="{A6443163-F33C-5045-A69C-4F72C7B2D25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492093" y="5188688"/>
            <a:ext cx="851395" cy="12082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08BF4F-1902-2F41-B4D2-1ED22E8967CB}"/>
              </a:ext>
            </a:extLst>
          </p:cNvPr>
          <p:cNvSpPr txBox="1"/>
          <p:nvPr/>
        </p:nvSpPr>
        <p:spPr>
          <a:xfrm>
            <a:off x="2951234" y="3143666"/>
            <a:ext cx="2201244" cy="338554"/>
          </a:xfrm>
          <a:prstGeom prst="rect">
            <a:avLst/>
          </a:prstGeom>
          <a:noFill/>
        </p:spPr>
        <p:txBody>
          <a:bodyPr wrap="none" rtlCol="0">
            <a:spAutoFit/>
          </a:bodyPr>
          <a:lstStyle/>
          <a:p>
            <a:r>
              <a:rPr lang="en-DK" sz="1600" dirty="0">
                <a:solidFill>
                  <a:srgbClr val="5AA2AE"/>
                </a:solidFill>
              </a:rPr>
              <a:t>Computational essays</a:t>
            </a:r>
          </a:p>
        </p:txBody>
      </p:sp>
      <p:sp>
        <p:nvSpPr>
          <p:cNvPr id="10" name="TextBox 9">
            <a:extLst>
              <a:ext uri="{FF2B5EF4-FFF2-40B4-BE49-F238E27FC236}">
                <a16:creationId xmlns:a16="http://schemas.microsoft.com/office/drawing/2014/main" id="{C619A0D4-C823-4447-B469-0EAD66BB8AD2}"/>
              </a:ext>
            </a:extLst>
          </p:cNvPr>
          <p:cNvSpPr txBox="1"/>
          <p:nvPr/>
        </p:nvSpPr>
        <p:spPr>
          <a:xfrm>
            <a:off x="5859535" y="1528946"/>
            <a:ext cx="2531462" cy="1169551"/>
          </a:xfrm>
          <a:prstGeom prst="rect">
            <a:avLst/>
          </a:prstGeom>
          <a:noFill/>
        </p:spPr>
        <p:txBody>
          <a:bodyPr wrap="none" rtlCol="0">
            <a:spAutoFit/>
          </a:bodyPr>
          <a:lstStyle/>
          <a:p>
            <a:r>
              <a:rPr lang="en-DK" sz="1400" dirty="0">
                <a:solidFill>
                  <a:srgbClr val="5AA2AE"/>
                </a:solidFill>
              </a:rPr>
              <a:t>Computational modelling in</a:t>
            </a:r>
          </a:p>
          <a:p>
            <a:r>
              <a:rPr lang="en-DK" sz="1400" dirty="0">
                <a:solidFill>
                  <a:srgbClr val="9CC7CE"/>
                </a:solidFill>
              </a:rPr>
              <a:t>- public policy</a:t>
            </a:r>
          </a:p>
          <a:p>
            <a:r>
              <a:rPr lang="en-DK" sz="1400" dirty="0">
                <a:solidFill>
                  <a:srgbClr val="9CC7CE"/>
                </a:solidFill>
              </a:rPr>
              <a:t>- business and manufacturing</a:t>
            </a:r>
          </a:p>
          <a:p>
            <a:r>
              <a:rPr lang="en-DK" sz="1400" dirty="0">
                <a:solidFill>
                  <a:srgbClr val="9CC7CE"/>
                </a:solidFill>
              </a:rPr>
              <a:t>- finance and economics</a:t>
            </a:r>
          </a:p>
          <a:p>
            <a:r>
              <a:rPr lang="en-DK" sz="1400" dirty="0">
                <a:solidFill>
                  <a:srgbClr val="5AA2AE"/>
                </a:solidFill>
              </a:rPr>
              <a:t>- ...</a:t>
            </a:r>
          </a:p>
        </p:txBody>
      </p:sp>
      <p:grpSp>
        <p:nvGrpSpPr>
          <p:cNvPr id="16" name="Group 15">
            <a:extLst>
              <a:ext uri="{FF2B5EF4-FFF2-40B4-BE49-F238E27FC236}">
                <a16:creationId xmlns:a16="http://schemas.microsoft.com/office/drawing/2014/main" id="{B90E10A5-9214-6E49-8E6C-B1190D6032DF}"/>
              </a:ext>
            </a:extLst>
          </p:cNvPr>
          <p:cNvGrpSpPr>
            <a:grpSpLocks noChangeAspect="1"/>
          </p:cNvGrpSpPr>
          <p:nvPr/>
        </p:nvGrpSpPr>
        <p:grpSpPr>
          <a:xfrm>
            <a:off x="367416" y="3170299"/>
            <a:ext cx="1974780" cy="1488643"/>
            <a:chOff x="6794577" y="5493980"/>
            <a:chExt cx="1729518" cy="1303757"/>
          </a:xfrm>
        </p:grpSpPr>
        <p:sp>
          <p:nvSpPr>
            <p:cNvPr id="17" name="Rectangle 16">
              <a:hlinkClick r:id="rId13"/>
              <a:extLst>
                <a:ext uri="{FF2B5EF4-FFF2-40B4-BE49-F238E27FC236}">
                  <a16:creationId xmlns:a16="http://schemas.microsoft.com/office/drawing/2014/main" id="{483C9A98-1082-7743-B237-1668BC01D5D3}"/>
                </a:ext>
              </a:extLst>
            </p:cNvPr>
            <p:cNvSpPr/>
            <p:nvPr/>
          </p:nvSpPr>
          <p:spPr>
            <a:xfrm>
              <a:off x="6794577" y="5493980"/>
              <a:ext cx="1729518" cy="130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8" name="Picture 17">
              <a:hlinkClick r:id="rId13"/>
              <a:extLst>
                <a:ext uri="{FF2B5EF4-FFF2-40B4-BE49-F238E27FC236}">
                  <a16:creationId xmlns:a16="http://schemas.microsoft.com/office/drawing/2014/main" id="{06429ECA-6BCF-4B46-BFB3-05917267F88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74985" y="5900819"/>
              <a:ext cx="1593651" cy="847793"/>
            </a:xfrm>
            <a:prstGeom prst="rect">
              <a:avLst/>
            </a:prstGeom>
          </p:spPr>
        </p:pic>
        <p:pic>
          <p:nvPicPr>
            <p:cNvPr id="19" name="Picture 18">
              <a:hlinkClick r:id="rId13"/>
              <a:extLst>
                <a:ext uri="{FF2B5EF4-FFF2-40B4-BE49-F238E27FC236}">
                  <a16:creationId xmlns:a16="http://schemas.microsoft.com/office/drawing/2014/main" id="{DA2E4B3C-41CA-6D43-A978-5D32D8F93C5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82433" y="6586400"/>
              <a:ext cx="552420" cy="174448"/>
            </a:xfrm>
            <a:prstGeom prst="rect">
              <a:avLst/>
            </a:prstGeom>
          </p:spPr>
        </p:pic>
        <p:pic>
          <p:nvPicPr>
            <p:cNvPr id="20" name="Picture 19">
              <a:hlinkClick r:id="rId13"/>
              <a:extLst>
                <a:ext uri="{FF2B5EF4-FFF2-40B4-BE49-F238E27FC236}">
                  <a16:creationId xmlns:a16="http://schemas.microsoft.com/office/drawing/2014/main" id="{3E857ECB-F972-414C-AEBF-81E1F50C8F3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72110" y="5560981"/>
              <a:ext cx="1596525" cy="313045"/>
            </a:xfrm>
            <a:prstGeom prst="rect">
              <a:avLst/>
            </a:prstGeom>
          </p:spPr>
        </p:pic>
      </p:grpSp>
    </p:spTree>
    <p:extLst>
      <p:ext uri="{BB962C8B-B14F-4D97-AF65-F5344CB8AC3E}">
        <p14:creationId xmlns:p14="http://schemas.microsoft.com/office/powerpoint/2010/main" val="91486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4C7E2F-BFE1-2347-9A02-318CC7C11512}"/>
              </a:ext>
            </a:extLst>
          </p:cNvPr>
          <p:cNvPicPr>
            <a:picLocks noChangeAspect="1"/>
          </p:cNvPicPr>
          <p:nvPr/>
        </p:nvPicPr>
        <p:blipFill>
          <a:blip r:embed="rId3"/>
          <a:stretch>
            <a:fillRect/>
          </a:stretch>
        </p:blipFill>
        <p:spPr>
          <a:xfrm>
            <a:off x="1915363" y="763507"/>
            <a:ext cx="3603121" cy="696196"/>
          </a:xfrm>
          <a:prstGeom prst="rect">
            <a:avLst/>
          </a:prstGeom>
        </p:spPr>
      </p:pic>
      <p:pic>
        <p:nvPicPr>
          <p:cNvPr id="7" name="Picture 6">
            <a:extLst>
              <a:ext uri="{FF2B5EF4-FFF2-40B4-BE49-F238E27FC236}">
                <a16:creationId xmlns:a16="http://schemas.microsoft.com/office/drawing/2014/main" id="{EF3D6F85-BA0C-1D4C-99FB-9C588F7A88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4218" y="1825754"/>
            <a:ext cx="8343563" cy="4035766"/>
          </a:xfrm>
          <a:prstGeom prst="rect">
            <a:avLst/>
          </a:prstGeom>
        </p:spPr>
      </p:pic>
      <p:sp>
        <p:nvSpPr>
          <p:cNvPr id="8" name="TextBox 7">
            <a:extLst>
              <a:ext uri="{FF2B5EF4-FFF2-40B4-BE49-F238E27FC236}">
                <a16:creationId xmlns:a16="http://schemas.microsoft.com/office/drawing/2014/main" id="{1A83DCA3-9D21-A845-B06E-F0E9C7D92F1D}"/>
              </a:ext>
            </a:extLst>
          </p:cNvPr>
          <p:cNvSpPr txBox="1"/>
          <p:nvPr/>
        </p:nvSpPr>
        <p:spPr>
          <a:xfrm>
            <a:off x="4262003" y="5935183"/>
            <a:ext cx="3667992" cy="584775"/>
          </a:xfrm>
          <a:prstGeom prst="rect">
            <a:avLst/>
          </a:prstGeom>
          <a:noFill/>
        </p:spPr>
        <p:txBody>
          <a:bodyPr wrap="none" rtlCol="0">
            <a:spAutoFit/>
          </a:bodyPr>
          <a:lstStyle/>
          <a:p>
            <a:pPr algn="r"/>
            <a:r>
              <a:rPr lang="en-DK" sz="3200" dirty="0">
                <a:solidFill>
                  <a:srgbClr val="9CC7CE"/>
                </a:solidFill>
              </a:rPr>
              <a:t>Strategi 2022-2026</a:t>
            </a:r>
          </a:p>
        </p:txBody>
      </p:sp>
      <p:sp>
        <p:nvSpPr>
          <p:cNvPr id="9" name="Rectangle 8">
            <a:extLst>
              <a:ext uri="{FF2B5EF4-FFF2-40B4-BE49-F238E27FC236}">
                <a16:creationId xmlns:a16="http://schemas.microsoft.com/office/drawing/2014/main" id="{A00DD409-EEC1-A94B-971E-1003756059F5}"/>
              </a:ext>
            </a:extLst>
          </p:cNvPr>
          <p:cNvSpPr/>
          <p:nvPr/>
        </p:nvSpPr>
        <p:spPr>
          <a:xfrm>
            <a:off x="1933074" y="1897139"/>
            <a:ext cx="2791326" cy="313141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Rectangle 13">
            <a:extLst>
              <a:ext uri="{FF2B5EF4-FFF2-40B4-BE49-F238E27FC236}">
                <a16:creationId xmlns:a16="http://schemas.microsoft.com/office/drawing/2014/main" id="{B2F7261C-107E-BE49-8341-6261E819CDC8}"/>
              </a:ext>
            </a:extLst>
          </p:cNvPr>
          <p:cNvSpPr/>
          <p:nvPr/>
        </p:nvSpPr>
        <p:spPr>
          <a:xfrm>
            <a:off x="7456509" y="1897138"/>
            <a:ext cx="2791326" cy="313141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Rectangle 9">
            <a:extLst>
              <a:ext uri="{FF2B5EF4-FFF2-40B4-BE49-F238E27FC236}">
                <a16:creationId xmlns:a16="http://schemas.microsoft.com/office/drawing/2014/main" id="{C4337B22-6808-E5A3-218E-DD59FCB512A3}"/>
              </a:ext>
            </a:extLst>
          </p:cNvPr>
          <p:cNvSpPr/>
          <p:nvPr/>
        </p:nvSpPr>
        <p:spPr>
          <a:xfrm>
            <a:off x="9099257" y="729323"/>
            <a:ext cx="1220206" cy="338554"/>
          </a:xfrm>
          <a:prstGeom prst="rect">
            <a:avLst/>
          </a:prstGeom>
        </p:spPr>
        <p:txBody>
          <a:bodyPr wrap="none">
            <a:spAutoFit/>
          </a:bodyPr>
          <a:lstStyle/>
          <a:p>
            <a:pPr algn="r"/>
            <a:r>
              <a:rPr lang="en-DK" sz="1600" dirty="0">
                <a:solidFill>
                  <a:schemeClr val="bg1">
                    <a:lumMod val="75000"/>
                  </a:schemeClr>
                </a:solidFill>
              </a:rPr>
              <a:t>Siden 1999</a:t>
            </a:r>
          </a:p>
        </p:txBody>
      </p:sp>
    </p:spTree>
    <p:extLst>
      <p:ext uri="{BB962C8B-B14F-4D97-AF65-F5344CB8AC3E}">
        <p14:creationId xmlns:p14="http://schemas.microsoft.com/office/powerpoint/2010/main" val="4224725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99D94D4-4488-F54C-9967-E1CE64DA38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2297" y="753830"/>
            <a:ext cx="2862064" cy="4293096"/>
          </a:xfrm>
          <a:prstGeom prst="rect">
            <a:avLst/>
          </a:prstGeom>
        </p:spPr>
      </p:pic>
      <p:sp>
        <p:nvSpPr>
          <p:cNvPr id="4" name="TextBox 3">
            <a:hlinkClick r:id="rId3"/>
            <a:extLst>
              <a:ext uri="{FF2B5EF4-FFF2-40B4-BE49-F238E27FC236}">
                <a16:creationId xmlns:a16="http://schemas.microsoft.com/office/drawing/2014/main" id="{F3D3ECD5-7602-3B43-A3A3-58C8D4A1803F}"/>
              </a:ext>
            </a:extLst>
          </p:cNvPr>
          <p:cNvSpPr txBox="1"/>
          <p:nvPr/>
        </p:nvSpPr>
        <p:spPr>
          <a:xfrm>
            <a:off x="1956114" y="5282596"/>
            <a:ext cx="2834430" cy="400110"/>
          </a:xfrm>
          <a:prstGeom prst="rect">
            <a:avLst/>
          </a:prstGeom>
          <a:noFill/>
        </p:spPr>
        <p:txBody>
          <a:bodyPr wrap="none" rtlCol="0">
            <a:spAutoFit/>
          </a:bodyPr>
          <a:lstStyle/>
          <a:p>
            <a:r>
              <a:rPr lang="en-GB" sz="2000" b="1" dirty="0">
                <a:solidFill>
                  <a:srgbClr val="5AA2AE"/>
                </a:solidFill>
                <a:latin typeface="Arial" charset="0"/>
              </a:rPr>
              <a:t>Anders Kristian Munk</a:t>
            </a:r>
          </a:p>
        </p:txBody>
      </p:sp>
      <p:sp>
        <p:nvSpPr>
          <p:cNvPr id="5" name="TextBox 4">
            <a:hlinkClick r:id="rId3"/>
            <a:extLst>
              <a:ext uri="{FF2B5EF4-FFF2-40B4-BE49-F238E27FC236}">
                <a16:creationId xmlns:a16="http://schemas.microsoft.com/office/drawing/2014/main" id="{8A654EF3-D559-F14E-8EC3-59176168CC29}"/>
              </a:ext>
            </a:extLst>
          </p:cNvPr>
          <p:cNvSpPr txBox="1"/>
          <p:nvPr/>
        </p:nvSpPr>
        <p:spPr>
          <a:xfrm>
            <a:off x="2410562" y="5682706"/>
            <a:ext cx="1925527" cy="584775"/>
          </a:xfrm>
          <a:prstGeom prst="rect">
            <a:avLst/>
          </a:prstGeom>
          <a:noFill/>
        </p:spPr>
        <p:txBody>
          <a:bodyPr wrap="none" rtlCol="0">
            <a:spAutoFit/>
          </a:bodyPr>
          <a:lstStyle/>
          <a:p>
            <a:pPr algn="ctr"/>
            <a:r>
              <a:rPr lang="da-DK" sz="1600">
                <a:solidFill>
                  <a:srgbClr val="5AA2AE"/>
                </a:solidFill>
                <a:latin typeface="Arial" panose="020B0604020202020204" pitchFamily="34" charset="0"/>
                <a:cs typeface="Arial" panose="020B0604020202020204" pitchFamily="34" charset="0"/>
              </a:rPr>
              <a:t>Leder af TANTLab</a:t>
            </a:r>
          </a:p>
          <a:p>
            <a:pPr algn="ctr"/>
            <a:r>
              <a:rPr lang="da-DK" sz="1600">
                <a:solidFill>
                  <a:srgbClr val="5AA2AE"/>
                </a:solidFill>
                <a:latin typeface="Arial" panose="020B0604020202020204" pitchFamily="34" charset="0"/>
                <a:cs typeface="Arial" panose="020B0604020202020204" pitchFamily="34" charset="0"/>
              </a:rPr>
              <a:t>AAU i København</a:t>
            </a:r>
          </a:p>
        </p:txBody>
      </p:sp>
      <p:sp>
        <p:nvSpPr>
          <p:cNvPr id="6" name="TextBox 5">
            <a:extLst>
              <a:ext uri="{FF2B5EF4-FFF2-40B4-BE49-F238E27FC236}">
                <a16:creationId xmlns:a16="http://schemas.microsoft.com/office/drawing/2014/main" id="{71FF48C8-A310-C244-B4CF-1A6632A10387}"/>
              </a:ext>
            </a:extLst>
          </p:cNvPr>
          <p:cNvSpPr txBox="1"/>
          <p:nvPr/>
        </p:nvSpPr>
        <p:spPr>
          <a:xfrm>
            <a:off x="5722659" y="853664"/>
            <a:ext cx="5719863" cy="4093428"/>
          </a:xfrm>
          <a:prstGeom prst="rect">
            <a:avLst/>
          </a:prstGeom>
          <a:noFill/>
        </p:spPr>
        <p:txBody>
          <a:bodyPr wrap="square" rtlCol="0">
            <a:spAutoFit/>
          </a:bodyPr>
          <a:lstStyle/>
          <a:p>
            <a:pPr algn="ctr"/>
            <a:r>
              <a:rPr lang="da-DK" sz="2000" dirty="0">
                <a:solidFill>
                  <a:srgbClr val="5AA2AE"/>
                </a:solidFill>
              </a:rPr>
              <a:t>"</a:t>
            </a:r>
            <a:r>
              <a:rPr lang="da-DK" sz="2000" dirty="0">
                <a:solidFill>
                  <a:srgbClr val="9CC7CE"/>
                </a:solidFill>
              </a:rPr>
              <a:t>Hvert fagområde </a:t>
            </a:r>
            <a:r>
              <a:rPr lang="da-DK" sz="2000" dirty="0">
                <a:solidFill>
                  <a:srgbClr val="5AA2AE"/>
                </a:solidFill>
              </a:rPr>
              <a:t>må overveje og</a:t>
            </a:r>
          </a:p>
          <a:p>
            <a:pPr algn="ctr"/>
            <a:r>
              <a:rPr lang="da-DK" sz="2000" dirty="0">
                <a:solidFill>
                  <a:srgbClr val="5AA2AE"/>
                </a:solidFill>
              </a:rPr>
              <a:t>udvikle en computationel udgave af sig selv</a:t>
            </a:r>
          </a:p>
          <a:p>
            <a:pPr algn="ctr"/>
            <a:r>
              <a:rPr lang="da-DK" sz="2000" dirty="0">
                <a:solidFill>
                  <a:srgbClr val="5AA2AE"/>
                </a:solidFill>
              </a:rPr>
              <a:t>nedefra og indefra.</a:t>
            </a:r>
          </a:p>
          <a:p>
            <a:pPr algn="ctr"/>
            <a:endParaRPr lang="da-DK" sz="2000" dirty="0">
              <a:solidFill>
                <a:srgbClr val="5AA2AE"/>
              </a:solidFill>
            </a:endParaRPr>
          </a:p>
          <a:p>
            <a:pPr algn="ctr"/>
            <a:r>
              <a:rPr lang="da-DK" sz="2000" dirty="0">
                <a:solidFill>
                  <a:srgbClr val="5AA2AE"/>
                </a:solidFill>
              </a:rPr>
              <a:t>Det handler netop </a:t>
            </a:r>
            <a:r>
              <a:rPr lang="da-DK" sz="2000" i="1" dirty="0">
                <a:solidFill>
                  <a:srgbClr val="5AA2AE"/>
                </a:solidFill>
              </a:rPr>
              <a:t>ikke</a:t>
            </a:r>
            <a:r>
              <a:rPr lang="da-DK" sz="2000" dirty="0">
                <a:solidFill>
                  <a:srgbClr val="5AA2AE"/>
                </a:solidFill>
              </a:rPr>
              <a:t> om at importere</a:t>
            </a:r>
          </a:p>
          <a:p>
            <a:pPr algn="ctr"/>
            <a:r>
              <a:rPr lang="da-DK" sz="2000" dirty="0">
                <a:solidFill>
                  <a:srgbClr val="5AA2AE"/>
                </a:solidFill>
              </a:rPr>
              <a:t>en færdig datalogisk pakke</a:t>
            </a:r>
          </a:p>
          <a:p>
            <a:pPr algn="ctr"/>
            <a:r>
              <a:rPr lang="da-DK" sz="2000" dirty="0">
                <a:solidFill>
                  <a:srgbClr val="5AA2AE"/>
                </a:solidFill>
              </a:rPr>
              <a:t>[en black-box].</a:t>
            </a:r>
          </a:p>
          <a:p>
            <a:pPr algn="ctr"/>
            <a:endParaRPr lang="da-DK" sz="2000" dirty="0">
              <a:solidFill>
                <a:srgbClr val="5AA2AE"/>
              </a:solidFill>
            </a:endParaRPr>
          </a:p>
          <a:p>
            <a:pPr algn="ctr"/>
            <a:r>
              <a:rPr lang="da-DK" sz="2000" dirty="0">
                <a:solidFill>
                  <a:srgbClr val="9CC7CE"/>
                </a:solidFill>
              </a:rPr>
              <a:t>Det gælder ikke mindst på HUM og SAMF</a:t>
            </a:r>
            <a:r>
              <a:rPr lang="da-DK" sz="2000" dirty="0">
                <a:solidFill>
                  <a:srgbClr val="5AA2AE"/>
                </a:solidFill>
              </a:rPr>
              <a:t>,</a:t>
            </a:r>
          </a:p>
          <a:p>
            <a:pPr algn="ctr"/>
            <a:r>
              <a:rPr lang="da-DK" sz="2000" dirty="0">
                <a:solidFill>
                  <a:srgbClr val="5AA2AE"/>
                </a:solidFill>
              </a:rPr>
              <a:t>hvor det kræver, at vi</a:t>
            </a:r>
          </a:p>
          <a:p>
            <a:pPr algn="ctr"/>
            <a:r>
              <a:rPr lang="da-DK" sz="2000" dirty="0">
                <a:solidFill>
                  <a:srgbClr val="5AA2AE"/>
                </a:solidFill>
              </a:rPr>
              <a:t>stikker fingrene i den digitale frikadellefars</a:t>
            </a:r>
          </a:p>
          <a:p>
            <a:pPr algn="ctr"/>
            <a:r>
              <a:rPr lang="da-DK" sz="2000" dirty="0">
                <a:solidFill>
                  <a:srgbClr val="5AA2AE"/>
                </a:solidFill>
              </a:rPr>
              <a:t>og er med til at bygge de værktøjer,</a:t>
            </a:r>
          </a:p>
          <a:p>
            <a:pPr algn="ctr"/>
            <a:r>
              <a:rPr lang="da-DK" sz="2000" dirty="0">
                <a:solidFill>
                  <a:srgbClr val="5AA2AE"/>
                </a:solidFill>
              </a:rPr>
              <a:t>vi erkender verden med."</a:t>
            </a:r>
          </a:p>
        </p:txBody>
      </p:sp>
      <p:pic>
        <p:nvPicPr>
          <p:cNvPr id="7" name="Picture 6">
            <a:hlinkClick r:id="rId5"/>
            <a:extLst>
              <a:ext uri="{FF2B5EF4-FFF2-40B4-BE49-F238E27FC236}">
                <a16:creationId xmlns:a16="http://schemas.microsoft.com/office/drawing/2014/main" id="{9AE1B76D-6EFA-F745-BD73-D69C4BC396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8559" y="5433985"/>
            <a:ext cx="915229" cy="915229"/>
          </a:xfrm>
          <a:prstGeom prst="rect">
            <a:avLst/>
          </a:prstGeom>
        </p:spPr>
      </p:pic>
      <p:sp>
        <p:nvSpPr>
          <p:cNvPr id="10" name="TextBox 9">
            <a:hlinkClick r:id="rId7"/>
            <a:extLst>
              <a:ext uri="{FF2B5EF4-FFF2-40B4-BE49-F238E27FC236}">
                <a16:creationId xmlns:a16="http://schemas.microsoft.com/office/drawing/2014/main" id="{AB313435-7BF0-4743-8A94-E650BB973377}"/>
              </a:ext>
            </a:extLst>
          </p:cNvPr>
          <p:cNvSpPr txBox="1"/>
          <p:nvPr/>
        </p:nvSpPr>
        <p:spPr>
          <a:xfrm>
            <a:off x="8370378" y="5476099"/>
            <a:ext cx="2904368" cy="830997"/>
          </a:xfrm>
          <a:prstGeom prst="rect">
            <a:avLst/>
          </a:prstGeom>
          <a:noFill/>
        </p:spPr>
        <p:txBody>
          <a:bodyPr wrap="square" rtlCol="0">
            <a:spAutoFit/>
          </a:bodyPr>
          <a:lstStyle/>
          <a:p>
            <a:r>
              <a:rPr lang="da-DK" sz="1200" b="1" dirty="0">
                <a:solidFill>
                  <a:srgbClr val="5AA2AE"/>
                </a:solidFill>
              </a:rPr>
              <a:t>Episode 1.7</a:t>
            </a:r>
          </a:p>
          <a:p>
            <a:r>
              <a:rPr lang="da-DK" sz="1200" i="1" dirty="0">
                <a:solidFill>
                  <a:srgbClr val="5AA2AE"/>
                </a:solidFill>
              </a:rPr>
              <a:t>Folkekultur på Facebook – et besøg på det tekno-antropologiske laboratorium</a:t>
            </a:r>
          </a:p>
          <a:p>
            <a:r>
              <a:rPr lang="da-DK" sz="1200" b="1" dirty="0">
                <a:solidFill>
                  <a:srgbClr val="9CC7CE"/>
                </a:solidFill>
              </a:rPr>
              <a:t>Anders Munks morale: 25:00 – 26:20</a:t>
            </a:r>
          </a:p>
        </p:txBody>
      </p:sp>
      <p:pic>
        <p:nvPicPr>
          <p:cNvPr id="8" name="Picture 7">
            <a:extLst>
              <a:ext uri="{FF2B5EF4-FFF2-40B4-BE49-F238E27FC236}">
                <a16:creationId xmlns:a16="http://schemas.microsoft.com/office/drawing/2014/main" id="{3D251C81-A53F-9945-A569-40B170AB72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39051" y="5433984"/>
            <a:ext cx="1138715" cy="915229"/>
          </a:xfrm>
          <a:prstGeom prst="rect">
            <a:avLst/>
          </a:prstGeom>
        </p:spPr>
      </p:pic>
      <p:sp>
        <p:nvSpPr>
          <p:cNvPr id="11" name="Rectangle 10">
            <a:extLst>
              <a:ext uri="{FF2B5EF4-FFF2-40B4-BE49-F238E27FC236}">
                <a16:creationId xmlns:a16="http://schemas.microsoft.com/office/drawing/2014/main" id="{AC790358-CCFB-D94C-B0C1-B3F7D9BD5126}"/>
              </a:ext>
            </a:extLst>
          </p:cNvPr>
          <p:cNvSpPr/>
          <p:nvPr/>
        </p:nvSpPr>
        <p:spPr>
          <a:xfrm>
            <a:off x="5890437" y="5337537"/>
            <a:ext cx="5384309" cy="1095154"/>
          </a:xfrm>
          <a:prstGeom prst="rect">
            <a:avLst/>
          </a:prstGeom>
          <a:noFill/>
          <a:ln w="9525">
            <a:solidFill>
              <a:srgbClr val="5A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Rectangle 12">
            <a:extLst>
              <a:ext uri="{FF2B5EF4-FFF2-40B4-BE49-F238E27FC236}">
                <a16:creationId xmlns:a16="http://schemas.microsoft.com/office/drawing/2014/main" id="{F81258B1-5CD1-2545-8922-FCEF9FD414A6}"/>
              </a:ext>
            </a:extLst>
          </p:cNvPr>
          <p:cNvSpPr/>
          <p:nvPr/>
        </p:nvSpPr>
        <p:spPr>
          <a:xfrm>
            <a:off x="1759616" y="616681"/>
            <a:ext cx="3227053" cy="5816010"/>
          </a:xfrm>
          <a:prstGeom prst="rect">
            <a:avLst/>
          </a:prstGeom>
          <a:noFill/>
          <a:ln w="9525">
            <a:solidFill>
              <a:srgbClr val="5A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98901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ECCF740-F377-7242-B811-E81E7F961F94}"/>
              </a:ext>
            </a:extLst>
          </p:cNvPr>
          <p:cNvSpPr txBox="1"/>
          <p:nvPr/>
        </p:nvSpPr>
        <p:spPr>
          <a:xfrm>
            <a:off x="1054565" y="605607"/>
            <a:ext cx="10124405" cy="1138773"/>
          </a:xfrm>
          <a:prstGeom prst="rect">
            <a:avLst/>
          </a:prstGeom>
          <a:noFill/>
        </p:spPr>
        <p:txBody>
          <a:bodyPr wrap="square" rtlCol="0">
            <a:spAutoFit/>
          </a:bodyPr>
          <a:lstStyle/>
          <a:p>
            <a:r>
              <a:rPr lang="da-DK" sz="4000" dirty="0">
                <a:solidFill>
                  <a:srgbClr val="9CC7CE"/>
                </a:solidFill>
              </a:rPr>
              <a:t>Computationelle kompetencer i uddannelse</a:t>
            </a:r>
          </a:p>
          <a:p>
            <a:r>
              <a:rPr lang="da-DK" sz="2800" dirty="0">
                <a:solidFill>
                  <a:srgbClr val="9CC7CE"/>
                </a:solidFill>
              </a:rPr>
              <a:t>– informatikkens relation til andre fag</a:t>
            </a:r>
            <a:endParaRPr lang="en-DK" sz="2800" dirty="0">
              <a:solidFill>
                <a:srgbClr val="9CC7CE"/>
              </a:solidFill>
            </a:endParaRPr>
          </a:p>
        </p:txBody>
      </p:sp>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DE003C6-DCFD-174A-83C6-16746592E610}"/>
              </a:ext>
            </a:extLst>
          </p:cNvPr>
          <p:cNvGrpSpPr>
            <a:grpSpLocks noChangeAspect="1"/>
          </p:cNvGrpSpPr>
          <p:nvPr/>
        </p:nvGrpSpPr>
        <p:grpSpPr>
          <a:xfrm>
            <a:off x="3020054" y="1888461"/>
            <a:ext cx="6193425" cy="4310254"/>
            <a:chOff x="5880538" y="2412141"/>
            <a:chExt cx="4992092" cy="3474198"/>
          </a:xfrm>
        </p:grpSpPr>
        <p:pic>
          <p:nvPicPr>
            <p:cNvPr id="7" name="Picture 6">
              <a:extLst>
                <a:ext uri="{FF2B5EF4-FFF2-40B4-BE49-F238E27FC236}">
                  <a16:creationId xmlns:a16="http://schemas.microsoft.com/office/drawing/2014/main" id="{52A6C362-953B-AE4E-B828-17276E2058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909" y="2506965"/>
              <a:ext cx="4926840" cy="3379374"/>
            </a:xfrm>
            <a:prstGeom prst="rect">
              <a:avLst/>
            </a:prstGeom>
          </p:spPr>
        </p:pic>
        <p:sp>
          <p:nvSpPr>
            <p:cNvPr id="8" name="Rectangle 7">
              <a:extLst>
                <a:ext uri="{FF2B5EF4-FFF2-40B4-BE49-F238E27FC236}">
                  <a16:creationId xmlns:a16="http://schemas.microsoft.com/office/drawing/2014/main" id="{110F48A2-37D3-6B49-988D-1960747831FB}"/>
                </a:ext>
              </a:extLst>
            </p:cNvPr>
            <p:cNvSpPr/>
            <p:nvPr/>
          </p:nvSpPr>
          <p:spPr>
            <a:xfrm>
              <a:off x="5880538" y="2412141"/>
              <a:ext cx="310055" cy="3474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Rectangle 8">
              <a:extLst>
                <a:ext uri="{FF2B5EF4-FFF2-40B4-BE49-F238E27FC236}">
                  <a16:creationId xmlns:a16="http://schemas.microsoft.com/office/drawing/2014/main" id="{A15CF504-EC99-F747-90AE-9726ABBBB216}"/>
                </a:ext>
              </a:extLst>
            </p:cNvPr>
            <p:cNvSpPr/>
            <p:nvPr/>
          </p:nvSpPr>
          <p:spPr>
            <a:xfrm>
              <a:off x="10562575" y="2412141"/>
              <a:ext cx="310055" cy="3474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Tree>
    <p:extLst>
      <p:ext uri="{BB962C8B-B14F-4D97-AF65-F5344CB8AC3E}">
        <p14:creationId xmlns:p14="http://schemas.microsoft.com/office/powerpoint/2010/main" val="153231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11" name="TextBox 10">
            <a:extLst>
              <a:ext uri="{FF2B5EF4-FFF2-40B4-BE49-F238E27FC236}">
                <a16:creationId xmlns:a16="http://schemas.microsoft.com/office/drawing/2014/main" id="{6B18185B-DCFF-374C-BDC4-EF0B142902F5}"/>
              </a:ext>
            </a:extLst>
          </p:cNvPr>
          <p:cNvSpPr txBox="1"/>
          <p:nvPr/>
        </p:nvSpPr>
        <p:spPr>
          <a:xfrm>
            <a:off x="1991544" y="1065524"/>
            <a:ext cx="8208912" cy="1569660"/>
          </a:xfrm>
          <a:prstGeom prst="rect">
            <a:avLst/>
          </a:prstGeom>
          <a:noFill/>
        </p:spPr>
        <p:txBody>
          <a:bodyPr wrap="square" rtlCol="0">
            <a:spAutoFit/>
          </a:bodyPr>
          <a:lstStyle/>
          <a:p>
            <a:pPr algn="ctr"/>
            <a:r>
              <a:rPr lang="da-DK" sz="9600" dirty="0">
                <a:solidFill>
                  <a:srgbClr val="9CC7CE"/>
                </a:solidFill>
                <a:latin typeface="Arial" panose="020B0604020202020204" pitchFamily="34" charset="0"/>
                <a:cs typeface="Arial" panose="020B0604020202020204" pitchFamily="34" charset="0"/>
              </a:rPr>
              <a:t>2008</a:t>
            </a:r>
          </a:p>
        </p:txBody>
      </p:sp>
      <p:sp>
        <p:nvSpPr>
          <p:cNvPr id="12" name="TextBox 11">
            <a:extLst>
              <a:ext uri="{FF2B5EF4-FFF2-40B4-BE49-F238E27FC236}">
                <a16:creationId xmlns:a16="http://schemas.microsoft.com/office/drawing/2014/main" id="{7266202C-C258-4744-AAC6-5A6A777C1809}"/>
              </a:ext>
            </a:extLst>
          </p:cNvPr>
          <p:cNvSpPr txBox="1"/>
          <p:nvPr/>
        </p:nvSpPr>
        <p:spPr>
          <a:xfrm>
            <a:off x="3407610" y="2635184"/>
            <a:ext cx="5376793" cy="707886"/>
          </a:xfrm>
          <a:prstGeom prst="rect">
            <a:avLst/>
          </a:prstGeom>
          <a:noFill/>
        </p:spPr>
        <p:txBody>
          <a:bodyPr wrap="none" rtlCol="0">
            <a:spAutoFit/>
          </a:bodyPr>
          <a:lstStyle/>
          <a:p>
            <a:pPr algn="ctr"/>
            <a:r>
              <a:rPr lang="en-DK" sz="4000" dirty="0">
                <a:solidFill>
                  <a:srgbClr val="9CC7CE"/>
                </a:solidFill>
              </a:rPr>
              <a:t>Der var noget i luften...</a:t>
            </a:r>
          </a:p>
        </p:txBody>
      </p:sp>
      <p:pic>
        <p:nvPicPr>
          <p:cNvPr id="13" name="Picture 2" descr="International – JE Group LLC">
            <a:extLst>
              <a:ext uri="{FF2B5EF4-FFF2-40B4-BE49-F238E27FC236}">
                <a16:creationId xmlns:a16="http://schemas.microsoft.com/office/drawing/2014/main" id="{74465C77-6DE6-624C-8F4A-B195A177D6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3126" y="3850422"/>
            <a:ext cx="1985748" cy="194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9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8" name="TextBox 7">
            <a:extLst>
              <a:ext uri="{FF2B5EF4-FFF2-40B4-BE49-F238E27FC236}">
                <a16:creationId xmlns:a16="http://schemas.microsoft.com/office/drawing/2014/main" id="{D2A9EE8F-076E-E743-87B3-BDC5C3195C11}"/>
              </a:ext>
            </a:extLst>
          </p:cNvPr>
          <p:cNvSpPr txBox="1"/>
          <p:nvPr/>
        </p:nvSpPr>
        <p:spPr>
          <a:xfrm>
            <a:off x="3526001" y="2416189"/>
            <a:ext cx="5139997" cy="523220"/>
          </a:xfrm>
          <a:prstGeom prst="rect">
            <a:avLst/>
          </a:prstGeom>
          <a:noFill/>
        </p:spPr>
        <p:txBody>
          <a:bodyPr wrap="none" rtlCol="0">
            <a:spAutoFit/>
          </a:bodyPr>
          <a:lstStyle/>
          <a:p>
            <a:pPr algn="ctr"/>
            <a:r>
              <a:rPr lang="en-DK" sz="1600" dirty="0">
                <a:solidFill>
                  <a:srgbClr val="5AA2AE"/>
                </a:solidFill>
              </a:rPr>
              <a:t>The College Board’s AP CS Faculty Colloquium – USA</a:t>
            </a:r>
          </a:p>
          <a:p>
            <a:pPr algn="ctr"/>
            <a:r>
              <a:rPr lang="en-DK" sz="1200" dirty="0">
                <a:solidFill>
                  <a:srgbClr val="5AA2AE"/>
                </a:solidFill>
              </a:rPr>
              <a:t>25.–26. oktober 2008</a:t>
            </a:r>
          </a:p>
        </p:txBody>
      </p:sp>
      <p:sp>
        <p:nvSpPr>
          <p:cNvPr id="9" name="TextBox 8">
            <a:extLst>
              <a:ext uri="{FF2B5EF4-FFF2-40B4-BE49-F238E27FC236}">
                <a16:creationId xmlns:a16="http://schemas.microsoft.com/office/drawing/2014/main" id="{199EF177-E6BC-8243-94EB-84F2A54FB92C}"/>
              </a:ext>
            </a:extLst>
          </p:cNvPr>
          <p:cNvSpPr txBox="1"/>
          <p:nvPr/>
        </p:nvSpPr>
        <p:spPr>
          <a:xfrm>
            <a:off x="4790258" y="1681403"/>
            <a:ext cx="2611484" cy="523220"/>
          </a:xfrm>
          <a:prstGeom prst="rect">
            <a:avLst/>
          </a:prstGeom>
          <a:noFill/>
        </p:spPr>
        <p:txBody>
          <a:bodyPr wrap="none" rtlCol="0">
            <a:spAutoFit/>
          </a:bodyPr>
          <a:lstStyle/>
          <a:p>
            <a:pPr algn="ctr"/>
            <a:r>
              <a:rPr lang="en-DK" sz="1600" dirty="0">
                <a:solidFill>
                  <a:srgbClr val="5AA2AE"/>
                </a:solidFill>
              </a:rPr>
              <a:t>Computing At School – UK</a:t>
            </a:r>
          </a:p>
          <a:p>
            <a:pPr algn="ctr"/>
            <a:r>
              <a:rPr lang="en-DK" sz="1200" dirty="0">
                <a:solidFill>
                  <a:srgbClr val="5AA2AE"/>
                </a:solidFill>
              </a:rPr>
              <a:t>Tidligt i 2008 (...2007)</a:t>
            </a:r>
          </a:p>
        </p:txBody>
      </p:sp>
      <p:sp>
        <p:nvSpPr>
          <p:cNvPr id="10" name="TextBox 9">
            <a:extLst>
              <a:ext uri="{FF2B5EF4-FFF2-40B4-BE49-F238E27FC236}">
                <a16:creationId xmlns:a16="http://schemas.microsoft.com/office/drawing/2014/main" id="{171F54B1-EC8B-DB4F-963A-67AFCED164E0}"/>
              </a:ext>
            </a:extLst>
          </p:cNvPr>
          <p:cNvSpPr txBox="1"/>
          <p:nvPr/>
        </p:nvSpPr>
        <p:spPr>
          <a:xfrm>
            <a:off x="3393996" y="3150975"/>
            <a:ext cx="5404044" cy="646331"/>
          </a:xfrm>
          <a:prstGeom prst="rect">
            <a:avLst/>
          </a:prstGeom>
          <a:noFill/>
        </p:spPr>
        <p:txBody>
          <a:bodyPr wrap="none" rtlCol="0">
            <a:spAutoFit/>
          </a:bodyPr>
          <a:lstStyle/>
          <a:p>
            <a:pPr algn="ctr"/>
            <a:r>
              <a:rPr lang="en-DK" sz="2400" dirty="0">
                <a:solidFill>
                  <a:schemeClr val="bg1"/>
                </a:solidFill>
              </a:rPr>
              <a:t>Alment informatikfag i gymnasiet – DK</a:t>
            </a:r>
          </a:p>
          <a:p>
            <a:pPr algn="ctr"/>
            <a:r>
              <a:rPr lang="en-DK" sz="1200" dirty="0">
                <a:solidFill>
                  <a:schemeClr val="bg1"/>
                </a:solidFill>
              </a:rPr>
              <a:t>6. november 2008</a:t>
            </a:r>
          </a:p>
        </p:txBody>
      </p:sp>
      <p:sp>
        <p:nvSpPr>
          <p:cNvPr id="15" name="TextBox 14">
            <a:extLst>
              <a:ext uri="{FF2B5EF4-FFF2-40B4-BE49-F238E27FC236}">
                <a16:creationId xmlns:a16="http://schemas.microsoft.com/office/drawing/2014/main" id="{292C44C1-FF5E-3645-90C3-7480AF36F122}"/>
              </a:ext>
            </a:extLst>
          </p:cNvPr>
          <p:cNvSpPr txBox="1"/>
          <p:nvPr/>
        </p:nvSpPr>
        <p:spPr>
          <a:xfrm>
            <a:off x="4156635" y="3885761"/>
            <a:ext cx="3878754" cy="523220"/>
          </a:xfrm>
          <a:prstGeom prst="rect">
            <a:avLst/>
          </a:prstGeom>
          <a:noFill/>
        </p:spPr>
        <p:txBody>
          <a:bodyPr wrap="none" rtlCol="0">
            <a:spAutoFit/>
          </a:bodyPr>
          <a:lstStyle/>
          <a:p>
            <a:pPr algn="ctr"/>
            <a:r>
              <a:rPr lang="en-DK" sz="1600" dirty="0">
                <a:solidFill>
                  <a:srgbClr val="5AA2AE"/>
                </a:solidFill>
              </a:rPr>
              <a:t>Digital Technologies in High School – NZ</a:t>
            </a:r>
          </a:p>
          <a:p>
            <a:pPr algn="ctr"/>
            <a:r>
              <a:rPr lang="en-DK" sz="1200" dirty="0">
                <a:solidFill>
                  <a:srgbClr val="5AA2AE"/>
                </a:solidFill>
              </a:rPr>
              <a:t>November 2008</a:t>
            </a:r>
          </a:p>
        </p:txBody>
      </p:sp>
      <p:pic>
        <p:nvPicPr>
          <p:cNvPr id="16" name="Picture 4" descr="New Zealand Flag">
            <a:hlinkClick r:id="rId4"/>
            <a:extLst>
              <a:ext uri="{FF2B5EF4-FFF2-40B4-BE49-F238E27FC236}">
                <a16:creationId xmlns:a16="http://schemas.microsoft.com/office/drawing/2014/main" id="{F2F64034-A007-8D4D-BCAC-18AA43F0C92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8980" y="6009414"/>
            <a:ext cx="320577" cy="1608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hlinkClick r:id="rId6"/>
            <a:extLst>
              <a:ext uri="{FF2B5EF4-FFF2-40B4-BE49-F238E27FC236}">
                <a16:creationId xmlns:a16="http://schemas.microsoft.com/office/drawing/2014/main" id="{D00A7F38-15B9-9843-8151-1D3BC5F4B55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0695" y="6017881"/>
            <a:ext cx="212298" cy="1608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United States Flag">
            <a:hlinkClick r:id="rId8"/>
            <a:extLst>
              <a:ext uri="{FF2B5EF4-FFF2-40B4-BE49-F238E27FC236}">
                <a16:creationId xmlns:a16="http://schemas.microsoft.com/office/drawing/2014/main" id="{B7FC63A4-42CB-9341-A0A7-C9485B7FA12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11691" y="6024309"/>
            <a:ext cx="293513" cy="1543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United Kingdom Flag">
            <a:hlinkClick r:id="rId10"/>
            <a:extLst>
              <a:ext uri="{FF2B5EF4-FFF2-40B4-BE49-F238E27FC236}">
                <a16:creationId xmlns:a16="http://schemas.microsoft.com/office/drawing/2014/main" id="{46F8012F-6460-A243-A134-1867C474988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51191" y="6018408"/>
            <a:ext cx="320577" cy="1602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rId8"/>
            <a:extLst>
              <a:ext uri="{FF2B5EF4-FFF2-40B4-BE49-F238E27FC236}">
                <a16:creationId xmlns:a16="http://schemas.microsoft.com/office/drawing/2014/main" id="{239F6D45-F6F4-0549-A364-4AF3E254153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5550" y="4733580"/>
            <a:ext cx="953757" cy="1236133"/>
          </a:xfrm>
          <a:prstGeom prst="rect">
            <a:avLst/>
          </a:prstGeom>
        </p:spPr>
      </p:pic>
      <p:pic>
        <p:nvPicPr>
          <p:cNvPr id="22" name="Picture 21">
            <a:hlinkClick r:id="rId10"/>
            <a:extLst>
              <a:ext uri="{FF2B5EF4-FFF2-40B4-BE49-F238E27FC236}">
                <a16:creationId xmlns:a16="http://schemas.microsoft.com/office/drawing/2014/main" id="{D4F9DF5D-9412-2348-8CA6-ACD010560B3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36835" y="4734143"/>
            <a:ext cx="953758" cy="1235006"/>
          </a:xfrm>
          <a:prstGeom prst="rect">
            <a:avLst/>
          </a:prstGeom>
        </p:spPr>
      </p:pic>
      <p:pic>
        <p:nvPicPr>
          <p:cNvPr id="23" name="Picture 22">
            <a:hlinkClick r:id="rId6"/>
            <a:extLst>
              <a:ext uri="{FF2B5EF4-FFF2-40B4-BE49-F238E27FC236}">
                <a16:creationId xmlns:a16="http://schemas.microsoft.com/office/drawing/2014/main" id="{C565513B-B153-A540-8EDD-A997AE62A7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391061" y="4733580"/>
            <a:ext cx="874157" cy="1238389"/>
          </a:xfrm>
          <a:prstGeom prst="rect">
            <a:avLst/>
          </a:prstGeom>
        </p:spPr>
      </p:pic>
      <p:pic>
        <p:nvPicPr>
          <p:cNvPr id="24" name="Picture 23">
            <a:hlinkClick r:id="rId4"/>
            <a:extLst>
              <a:ext uri="{FF2B5EF4-FFF2-40B4-BE49-F238E27FC236}">
                <a16:creationId xmlns:a16="http://schemas.microsoft.com/office/drawing/2014/main" id="{0FDFD961-A2DA-C047-99ED-4B9557548D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746" y="4733580"/>
            <a:ext cx="954929" cy="1235569"/>
          </a:xfrm>
          <a:prstGeom prst="rect">
            <a:avLst/>
          </a:prstGeom>
        </p:spPr>
      </p:pic>
      <p:sp>
        <p:nvSpPr>
          <p:cNvPr id="25" name="TextBox 24">
            <a:extLst>
              <a:ext uri="{FF2B5EF4-FFF2-40B4-BE49-F238E27FC236}">
                <a16:creationId xmlns:a16="http://schemas.microsoft.com/office/drawing/2014/main" id="{1F003580-2C8A-564E-970A-EF18C8F118B3}"/>
              </a:ext>
            </a:extLst>
          </p:cNvPr>
          <p:cNvSpPr txBox="1"/>
          <p:nvPr/>
        </p:nvSpPr>
        <p:spPr>
          <a:xfrm>
            <a:off x="1054564" y="605607"/>
            <a:ext cx="10124405" cy="769441"/>
          </a:xfrm>
          <a:prstGeom prst="rect">
            <a:avLst/>
          </a:prstGeom>
          <a:noFill/>
        </p:spPr>
        <p:txBody>
          <a:bodyPr wrap="square" rtlCol="0">
            <a:spAutoFit/>
          </a:bodyPr>
          <a:lstStyle/>
          <a:p>
            <a:pPr algn="ctr"/>
            <a:r>
              <a:rPr lang="da-DK" sz="4400" dirty="0">
                <a:solidFill>
                  <a:srgbClr val="9CC7CE"/>
                </a:solidFill>
              </a:rPr>
              <a:t>Informatik som </a:t>
            </a:r>
            <a:r>
              <a:rPr lang="da-DK" sz="4400" dirty="0">
                <a:solidFill>
                  <a:schemeClr val="bg1"/>
                </a:solidFill>
              </a:rPr>
              <a:t>almen</a:t>
            </a:r>
            <a:r>
              <a:rPr lang="da-DK" sz="4400" dirty="0">
                <a:solidFill>
                  <a:srgbClr val="9CC7CE"/>
                </a:solidFill>
              </a:rPr>
              <a:t> uddannelse</a:t>
            </a:r>
            <a:endParaRPr lang="en-DK" sz="4400" dirty="0">
              <a:solidFill>
                <a:srgbClr val="9CC7CE"/>
              </a:solidFill>
            </a:endParaRPr>
          </a:p>
        </p:txBody>
      </p:sp>
    </p:spTree>
    <p:extLst>
      <p:ext uri="{BB962C8B-B14F-4D97-AF65-F5344CB8AC3E}">
        <p14:creationId xmlns:p14="http://schemas.microsoft.com/office/powerpoint/2010/main" val="39199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pic>
        <p:nvPicPr>
          <p:cNvPr id="26" name="Picture 25">
            <a:extLst>
              <a:ext uri="{FF2B5EF4-FFF2-40B4-BE49-F238E27FC236}">
                <a16:creationId xmlns:a16="http://schemas.microsoft.com/office/drawing/2014/main" id="{509AC91C-0848-414D-9386-B23D175EC1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855" y="217227"/>
            <a:ext cx="1894290" cy="2804602"/>
          </a:xfrm>
          <a:prstGeom prst="rect">
            <a:avLst/>
          </a:prstGeom>
        </p:spPr>
      </p:pic>
      <p:pic>
        <p:nvPicPr>
          <p:cNvPr id="27" name="Picture 26">
            <a:extLst>
              <a:ext uri="{FF2B5EF4-FFF2-40B4-BE49-F238E27FC236}">
                <a16:creationId xmlns:a16="http://schemas.microsoft.com/office/drawing/2014/main" id="{7C4790E2-524A-B940-AFA3-4DF9DAEBC1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2982" y="2491592"/>
            <a:ext cx="9260958" cy="3774877"/>
          </a:xfrm>
          <a:prstGeom prst="rect">
            <a:avLst/>
          </a:prstGeom>
        </p:spPr>
      </p:pic>
    </p:spTree>
    <p:extLst>
      <p:ext uri="{BB962C8B-B14F-4D97-AF65-F5344CB8AC3E}">
        <p14:creationId xmlns:p14="http://schemas.microsoft.com/office/powerpoint/2010/main" val="124498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4" name="TextBox 3">
            <a:extLst>
              <a:ext uri="{FF2B5EF4-FFF2-40B4-BE49-F238E27FC236}">
                <a16:creationId xmlns:a16="http://schemas.microsoft.com/office/drawing/2014/main" id="{BED61B48-B958-7041-8DF6-BEE0E4938A59}"/>
              </a:ext>
            </a:extLst>
          </p:cNvPr>
          <p:cNvSpPr txBox="1"/>
          <p:nvPr/>
        </p:nvSpPr>
        <p:spPr>
          <a:xfrm>
            <a:off x="1758787" y="2248484"/>
            <a:ext cx="9089348" cy="461665"/>
          </a:xfrm>
          <a:prstGeom prst="rect">
            <a:avLst/>
          </a:prstGeom>
          <a:noFill/>
        </p:spPr>
        <p:txBody>
          <a:bodyPr wrap="none" rtlCol="0">
            <a:spAutoFit/>
          </a:bodyPr>
          <a:lstStyle/>
          <a:p>
            <a:pPr algn="l"/>
            <a:r>
              <a:rPr lang="en-DK" sz="2400" dirty="0">
                <a:solidFill>
                  <a:srgbClr val="9CC7CE"/>
                </a:solidFill>
              </a:rPr>
              <a:t>Undervisningsministeren permanentgør gymnasiefaget informatik</a:t>
            </a:r>
          </a:p>
        </p:txBody>
      </p:sp>
      <p:sp>
        <p:nvSpPr>
          <p:cNvPr id="12" name="TextBox 11">
            <a:extLst>
              <a:ext uri="{FF2B5EF4-FFF2-40B4-BE49-F238E27FC236}">
                <a16:creationId xmlns:a16="http://schemas.microsoft.com/office/drawing/2014/main" id="{78844453-5CD8-FB41-927F-0ABCD411DAC7}"/>
              </a:ext>
            </a:extLst>
          </p:cNvPr>
          <p:cNvSpPr txBox="1"/>
          <p:nvPr/>
        </p:nvSpPr>
        <p:spPr>
          <a:xfrm>
            <a:off x="2340804" y="3583586"/>
            <a:ext cx="7510389" cy="1384995"/>
          </a:xfrm>
          <a:prstGeom prst="rect">
            <a:avLst/>
          </a:prstGeom>
          <a:noFill/>
        </p:spPr>
        <p:txBody>
          <a:bodyPr wrap="none" rtlCol="0">
            <a:spAutoFit/>
          </a:bodyPr>
          <a:lstStyle/>
          <a:p>
            <a:pPr algn="ctr"/>
            <a:r>
              <a:rPr lang="en-DK" sz="2400" dirty="0">
                <a:solidFill>
                  <a:srgbClr val="9CC7CE"/>
                </a:solidFill>
              </a:rPr>
              <a:t>Gymnasieleder:</a:t>
            </a:r>
          </a:p>
          <a:p>
            <a:pPr algn="ctr"/>
            <a:endParaRPr lang="en-DK" sz="1200" dirty="0">
              <a:solidFill>
                <a:srgbClr val="9CC7CE"/>
              </a:solidFill>
            </a:endParaRPr>
          </a:p>
          <a:p>
            <a:pPr algn="ctr"/>
            <a:r>
              <a:rPr lang="en-DK" sz="2400" i="1" dirty="0">
                <a:solidFill>
                  <a:srgbClr val="9CC7CE"/>
                </a:solidFill>
              </a:rPr>
              <a:t>Det er vigtigt!</a:t>
            </a:r>
          </a:p>
          <a:p>
            <a:pPr algn="ctr"/>
            <a:r>
              <a:rPr lang="en-DK" sz="2400" i="1" dirty="0">
                <a:solidFill>
                  <a:srgbClr val="9CC7CE"/>
                </a:solidFill>
              </a:rPr>
              <a:t>Kan vi gøre noget, så lærere i </a:t>
            </a:r>
            <a:r>
              <a:rPr lang="en-DK" sz="2400" i="1" dirty="0">
                <a:solidFill>
                  <a:schemeClr val="bg1"/>
                </a:solidFill>
              </a:rPr>
              <a:t>andre fag </a:t>
            </a:r>
            <a:r>
              <a:rPr lang="en-DK" sz="2400" i="1" dirty="0">
                <a:solidFill>
                  <a:srgbClr val="9CC7CE"/>
                </a:solidFill>
              </a:rPr>
              <a:t>ser værdien?</a:t>
            </a:r>
          </a:p>
        </p:txBody>
      </p:sp>
      <p:sp>
        <p:nvSpPr>
          <p:cNvPr id="14" name="TextBox 13">
            <a:extLst>
              <a:ext uri="{FF2B5EF4-FFF2-40B4-BE49-F238E27FC236}">
                <a16:creationId xmlns:a16="http://schemas.microsoft.com/office/drawing/2014/main" id="{B69D4B36-DEF8-EB41-9623-6CD84EAABB4E}"/>
              </a:ext>
            </a:extLst>
          </p:cNvPr>
          <p:cNvSpPr txBox="1"/>
          <p:nvPr/>
        </p:nvSpPr>
        <p:spPr>
          <a:xfrm>
            <a:off x="1051775" y="605607"/>
            <a:ext cx="10127195" cy="769441"/>
          </a:xfrm>
          <a:prstGeom prst="rect">
            <a:avLst/>
          </a:prstGeom>
          <a:noFill/>
        </p:spPr>
        <p:txBody>
          <a:bodyPr wrap="square" rtlCol="0">
            <a:spAutoFit/>
          </a:bodyPr>
          <a:lstStyle/>
          <a:p>
            <a:pPr algn="ctr"/>
            <a:r>
              <a:rPr lang="da-DK" sz="4400" dirty="0">
                <a:solidFill>
                  <a:srgbClr val="9CC7CE"/>
                </a:solidFill>
              </a:rPr>
              <a:t>Danmark, 2015</a:t>
            </a:r>
            <a:endParaRPr lang="en-DK" sz="4400" dirty="0">
              <a:solidFill>
                <a:srgbClr val="9CC7CE"/>
              </a:solidFill>
            </a:endParaRPr>
          </a:p>
        </p:txBody>
      </p:sp>
    </p:spTree>
    <p:extLst>
      <p:ext uri="{BB962C8B-B14F-4D97-AF65-F5344CB8AC3E}">
        <p14:creationId xmlns:p14="http://schemas.microsoft.com/office/powerpoint/2010/main" val="384161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5E5CD64-CA1F-B94B-8E02-EF714A23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190" y="6444472"/>
            <a:ext cx="1578586" cy="305015"/>
          </a:xfrm>
          <a:prstGeom prst="rect">
            <a:avLst/>
          </a:prstGeom>
        </p:spPr>
      </p:pic>
      <p:cxnSp>
        <p:nvCxnSpPr>
          <p:cNvPr id="34" name="Straight Connector 33">
            <a:extLst>
              <a:ext uri="{FF2B5EF4-FFF2-40B4-BE49-F238E27FC236}">
                <a16:creationId xmlns:a16="http://schemas.microsoft.com/office/drawing/2014/main" id="{6732834E-FEEA-F540-9445-83F14BD4AF23}"/>
              </a:ext>
            </a:extLst>
          </p:cNvPr>
          <p:cNvCxnSpPr>
            <a:cxnSpLocks/>
          </p:cNvCxnSpPr>
          <p:nvPr/>
        </p:nvCxnSpPr>
        <p:spPr>
          <a:xfrm>
            <a:off x="1054565" y="6353285"/>
            <a:ext cx="1012440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5564B3-E773-3341-9199-60AE58B82600}"/>
              </a:ext>
            </a:extLst>
          </p:cNvPr>
          <p:cNvSpPr txBox="1"/>
          <p:nvPr/>
        </p:nvSpPr>
        <p:spPr>
          <a:xfrm>
            <a:off x="6303461" y="6363774"/>
            <a:ext cx="4966424" cy="276999"/>
          </a:xfrm>
          <a:prstGeom prst="rect">
            <a:avLst/>
          </a:prstGeom>
          <a:noFill/>
        </p:spPr>
        <p:txBody>
          <a:bodyPr wrap="none" rtlCol="0">
            <a:spAutoFit/>
          </a:bodyPr>
          <a:lstStyle/>
          <a:p>
            <a:pPr algn="r"/>
            <a:r>
              <a:rPr lang="en-DK" sz="1200" dirty="0">
                <a:solidFill>
                  <a:schemeClr val="bg1">
                    <a:lumMod val="50000"/>
                  </a:schemeClr>
                </a:solidFill>
              </a:rPr>
              <a:t>Computationelle kompetencer </a:t>
            </a:r>
            <a:r>
              <a:rPr lang="en-GB" sz="1200" dirty="0">
                <a:solidFill>
                  <a:schemeClr val="bg1">
                    <a:lumMod val="50000"/>
                  </a:schemeClr>
                </a:solidFill>
              </a:rPr>
              <a:t>i</a:t>
            </a:r>
            <a:r>
              <a:rPr lang="en-DK" sz="1200" dirty="0">
                <a:solidFill>
                  <a:schemeClr val="bg1">
                    <a:lumMod val="50000"/>
                  </a:schemeClr>
                </a:solidFill>
              </a:rPr>
              <a:t> uddannelse, torsdag den </a:t>
            </a:r>
            <a:r>
              <a:rPr lang="da-DK" sz="1200" dirty="0">
                <a:solidFill>
                  <a:schemeClr val="bg1">
                    <a:lumMod val="50000"/>
                  </a:schemeClr>
                </a:solidFill>
              </a:rPr>
              <a:t>19. maj</a:t>
            </a:r>
            <a:r>
              <a:rPr lang="en-DK" sz="1200" dirty="0">
                <a:solidFill>
                  <a:schemeClr val="bg1">
                    <a:lumMod val="50000"/>
                  </a:schemeClr>
                </a:solidFill>
              </a:rPr>
              <a:t> 2022</a:t>
            </a:r>
          </a:p>
        </p:txBody>
      </p:sp>
      <p:sp>
        <p:nvSpPr>
          <p:cNvPr id="14" name="TextBox 13">
            <a:extLst>
              <a:ext uri="{FF2B5EF4-FFF2-40B4-BE49-F238E27FC236}">
                <a16:creationId xmlns:a16="http://schemas.microsoft.com/office/drawing/2014/main" id="{B69D4B36-DEF8-EB41-9623-6CD84EAABB4E}"/>
              </a:ext>
            </a:extLst>
          </p:cNvPr>
          <p:cNvSpPr txBox="1"/>
          <p:nvPr/>
        </p:nvSpPr>
        <p:spPr>
          <a:xfrm>
            <a:off x="1051775" y="605607"/>
            <a:ext cx="10127195" cy="769441"/>
          </a:xfrm>
          <a:prstGeom prst="rect">
            <a:avLst/>
          </a:prstGeom>
          <a:noFill/>
        </p:spPr>
        <p:txBody>
          <a:bodyPr wrap="square" rtlCol="0">
            <a:spAutoFit/>
          </a:bodyPr>
          <a:lstStyle/>
          <a:p>
            <a:pPr algn="ctr"/>
            <a:r>
              <a:rPr lang="da-DK" sz="4400" dirty="0">
                <a:solidFill>
                  <a:srgbClr val="9CC7CE"/>
                </a:solidFill>
              </a:rPr>
              <a:t>En hvidbog fra 2013</a:t>
            </a:r>
            <a:endParaRPr lang="en-DK" sz="4400" dirty="0">
              <a:solidFill>
                <a:srgbClr val="9CC7CE"/>
              </a:solidFill>
            </a:endParaRPr>
          </a:p>
        </p:txBody>
      </p:sp>
      <p:pic>
        <p:nvPicPr>
          <p:cNvPr id="6" name="Picture 5">
            <a:hlinkClick r:id="rId4"/>
            <a:extLst>
              <a:ext uri="{FF2B5EF4-FFF2-40B4-BE49-F238E27FC236}">
                <a16:creationId xmlns:a16="http://schemas.microsoft.com/office/drawing/2014/main" id="{243342D0-5293-BF4D-BF56-9DA82F3C46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2293" y="3225518"/>
            <a:ext cx="4027903" cy="2847683"/>
          </a:xfrm>
          <a:prstGeom prst="rect">
            <a:avLst/>
          </a:prstGeom>
        </p:spPr>
      </p:pic>
      <p:pic>
        <p:nvPicPr>
          <p:cNvPr id="13" name="Picture 12" descr="CSEport-19.jpg">
            <a:hlinkClick r:id="rId4"/>
            <a:extLst>
              <a:ext uri="{FF2B5EF4-FFF2-40B4-BE49-F238E27FC236}">
                <a16:creationId xmlns:a16="http://schemas.microsoft.com/office/drawing/2014/main" id="{651272B5-2DDE-6F45-BC77-0AC1993855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8180" y="3225518"/>
            <a:ext cx="4271527" cy="2847684"/>
          </a:xfrm>
          <a:prstGeom prst="rect">
            <a:avLst/>
          </a:prstGeom>
        </p:spPr>
      </p:pic>
      <p:pic>
        <p:nvPicPr>
          <p:cNvPr id="10" name="Picture 9">
            <a:hlinkClick r:id="rId4"/>
            <a:extLst>
              <a:ext uri="{FF2B5EF4-FFF2-40B4-BE49-F238E27FC236}">
                <a16:creationId xmlns:a16="http://schemas.microsoft.com/office/drawing/2014/main" id="{33D0CBB4-3EEF-AD46-B7AB-2240E23748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2292" y="1664588"/>
            <a:ext cx="8407415" cy="1445681"/>
          </a:xfrm>
          <a:prstGeom prst="rect">
            <a:avLst/>
          </a:prstGeom>
        </p:spPr>
      </p:pic>
      <p:sp>
        <p:nvSpPr>
          <p:cNvPr id="11" name="TextBox 10">
            <a:extLst>
              <a:ext uri="{FF2B5EF4-FFF2-40B4-BE49-F238E27FC236}">
                <a16:creationId xmlns:a16="http://schemas.microsoft.com/office/drawing/2014/main" id="{193E5D5F-0EB2-6942-A151-F100BAA0D032}"/>
              </a:ext>
            </a:extLst>
          </p:cNvPr>
          <p:cNvSpPr txBox="1"/>
          <p:nvPr/>
        </p:nvSpPr>
        <p:spPr>
          <a:xfrm>
            <a:off x="6829210" y="5611536"/>
            <a:ext cx="2476961" cy="461665"/>
          </a:xfrm>
          <a:prstGeom prst="rect">
            <a:avLst/>
          </a:prstGeom>
          <a:noFill/>
        </p:spPr>
        <p:txBody>
          <a:bodyPr wrap="none" rtlCol="0">
            <a:spAutoFit/>
          </a:bodyPr>
          <a:lstStyle/>
          <a:p>
            <a:pPr algn="ctr"/>
            <a:r>
              <a:rPr lang="en-DK" sz="2400" dirty="0">
                <a:solidFill>
                  <a:srgbClr val="9CC7CE"/>
                </a:solidFill>
              </a:rPr>
              <a:t>Palle      Nowack</a:t>
            </a:r>
          </a:p>
        </p:txBody>
      </p:sp>
    </p:spTree>
    <p:extLst>
      <p:ext uri="{BB962C8B-B14F-4D97-AF65-F5344CB8AC3E}">
        <p14:creationId xmlns:p14="http://schemas.microsoft.com/office/powerpoint/2010/main" val="126803790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sz="2400" dirty="0" smtClean="0">
            <a:solidFill>
              <a:srgbClr val="9CC7CE"/>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16175</TotalTime>
  <Words>2913</Words>
  <Application>Microsoft Macintosh PowerPoint</Application>
  <PresentationFormat>Widescreen</PresentationFormat>
  <Paragraphs>436</Paragraphs>
  <Slides>30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Verdana</vt:lpstr>
      <vt:lpstr>Office Theme</vt:lpstr>
      <vt:lpstr>i uddannelse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Meget mere end industri 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er ikke alene ...</vt:lpstr>
      <vt:lpstr>Eller … måske er vi …</vt:lpstr>
      <vt:lpstr>PowerPoint Presentation</vt:lpstr>
      <vt:lpstr>PowerPoint Presentation</vt:lpstr>
      <vt:lpstr>PowerPoint Presentation</vt:lpstr>
      <vt:lpstr>Udvalgte podcast-episoder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 Caspersen</dc:creator>
  <cp:lastModifiedBy>Lene Bæk Jørgensen</cp:lastModifiedBy>
  <cp:revision>265</cp:revision>
  <dcterms:created xsi:type="dcterms:W3CDTF">2019-02-17T12:00:32Z</dcterms:created>
  <dcterms:modified xsi:type="dcterms:W3CDTF">2022-05-25T09:26:15Z</dcterms:modified>
</cp:coreProperties>
</file>