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03" r:id="rId2"/>
    <p:sldId id="434" r:id="rId3"/>
    <p:sldId id="502" r:id="rId4"/>
    <p:sldId id="507" r:id="rId5"/>
    <p:sldId id="446" r:id="rId6"/>
    <p:sldId id="508" r:id="rId7"/>
    <p:sldId id="509" r:id="rId8"/>
    <p:sldId id="490" r:id="rId9"/>
    <p:sldId id="505" r:id="rId10"/>
    <p:sldId id="408" r:id="rId11"/>
    <p:sldId id="484" r:id="rId12"/>
    <p:sldId id="430" r:id="rId13"/>
    <p:sldId id="393" r:id="rId14"/>
    <p:sldId id="394" r:id="rId15"/>
    <p:sldId id="437" r:id="rId16"/>
    <p:sldId id="415" r:id="rId17"/>
    <p:sldId id="510" r:id="rId18"/>
    <p:sldId id="511" r:id="rId19"/>
    <p:sldId id="512" r:id="rId20"/>
    <p:sldId id="513" r:id="rId21"/>
    <p:sldId id="501" r:id="rId22"/>
    <p:sldId id="480" r:id="rId23"/>
    <p:sldId id="516" r:id="rId24"/>
    <p:sldId id="515" r:id="rId25"/>
    <p:sldId id="409" r:id="rId26"/>
    <p:sldId id="514" r:id="rId27"/>
    <p:sldId id="485" r:id="rId28"/>
    <p:sldId id="519" r:id="rId29"/>
    <p:sldId id="520" r:id="rId30"/>
    <p:sldId id="489" r:id="rId31"/>
    <p:sldId id="363" r:id="rId32"/>
  </p:sldIdLst>
  <p:sldSz cx="12192000" cy="6858000"/>
  <p:notesSz cx="9144000" cy="6858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838"/>
    <a:srgbClr val="AB7942"/>
    <a:srgbClr val="F67C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304"/>
    <p:restoredTop sz="91429" autoAdjust="0"/>
  </p:normalViewPr>
  <p:slideViewPr>
    <p:cSldViewPr snapToObjects="1">
      <p:cViewPr varScale="1">
        <p:scale>
          <a:sx n="117" d="100"/>
          <a:sy n="117" d="100"/>
        </p:scale>
        <p:origin x="1432"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7C39515-F40E-2B46-80C5-7E93288BC9B4}" type="datetimeFigureOut">
              <a:rPr lang="en-US" smtClean="0"/>
              <a:t>5/18/22</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436815B-C21A-D445-8537-F992F2B7748C}" type="slidenum">
              <a:rPr lang="en-US" smtClean="0"/>
              <a:t>‹#›</a:t>
            </a:fld>
            <a:endParaRPr lang="en-US"/>
          </a:p>
        </p:txBody>
      </p:sp>
    </p:spTree>
    <p:extLst>
      <p:ext uri="{BB962C8B-B14F-4D97-AF65-F5344CB8AC3E}">
        <p14:creationId xmlns:p14="http://schemas.microsoft.com/office/powerpoint/2010/main" val="1944037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09ABBB1-E209-C94A-AD28-564D06765E02}" type="datetimeFigureOut">
              <a:rPr lang="en-US" smtClean="0"/>
              <a:t>5/18/22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EF74528-D5F8-C64B-BE39-79C5B3E6EC19}" type="slidenum">
              <a:rPr lang="en-US" smtClean="0"/>
              <a:t>‹#›</a:t>
            </a:fld>
            <a:endParaRPr lang="en-US"/>
          </a:p>
        </p:txBody>
      </p:sp>
    </p:spTree>
    <p:extLst>
      <p:ext uri="{BB962C8B-B14F-4D97-AF65-F5344CB8AC3E}">
        <p14:creationId xmlns:p14="http://schemas.microsoft.com/office/powerpoint/2010/main" val="12527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ヒラギノ角ゴ Pro W3" charset="-128"/>
                <a:cs typeface="ヒラギノ角ゴ Pro W3" charset="-128"/>
              </a:rPr>
              <a:t>Surprisingly. This change is not reflected in the education. If you pick up any textbook in the basic sciences – biology, chemistry, physics, geoscience – it is very hard to even see that the computer has been invented. It is not there.</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This is bad news for students. They do not get an education that prepares them for the future.</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But it is also a fantastic opportunity!</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We get to redesign the basic education in our fields!</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We are in a unique position to do this in Oslo. We have strong activities in computing and in life science. And we have experience in how to do this in physics, math and other fields.</a:t>
            </a:r>
          </a:p>
          <a:p>
            <a:endParaRPr lang="en-US" sz="1200" kern="1200" baseline="0">
              <a:solidFill>
                <a:schemeClr val="tx1"/>
              </a:solidFill>
              <a:effectLst/>
              <a:latin typeface="Arial" charset="0"/>
              <a:ea typeface="ヒラギノ角ゴ Pro W3" charset="-128"/>
              <a:cs typeface="ヒラギノ角ゴ Pro W3" charset="-128"/>
            </a:endParaRPr>
          </a:p>
        </p:txBody>
      </p:sp>
      <p:sp>
        <p:nvSpPr>
          <p:cNvPr id="4" name="Slide Number Placeholder 3"/>
          <p:cNvSpPr>
            <a:spLocks noGrp="1"/>
          </p:cNvSpPr>
          <p:nvPr>
            <p:ph type="sldNum" sz="quarter" idx="10"/>
          </p:nvPr>
        </p:nvSpPr>
        <p:spPr/>
        <p:txBody>
          <a:bodyPr/>
          <a:lstStyle/>
          <a:p>
            <a:pPr>
              <a:defRPr/>
            </a:pPr>
            <a:fld id="{59C6BC57-BD2F-F444-846A-1EC46C95FB53}" type="slidenum">
              <a:rPr lang="en-US" smtClean="0"/>
              <a:pPr>
                <a:defRPr/>
              </a:pPr>
              <a:t>2</a:t>
            </a:fld>
            <a:endParaRPr lang="en-US"/>
          </a:p>
        </p:txBody>
      </p:sp>
    </p:spTree>
    <p:extLst>
      <p:ext uri="{BB962C8B-B14F-4D97-AF65-F5344CB8AC3E}">
        <p14:creationId xmlns:p14="http://schemas.microsoft.com/office/powerpoint/2010/main" val="364223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17</a:t>
            </a:fld>
            <a:endParaRPr lang="en-US"/>
          </a:p>
        </p:txBody>
      </p:sp>
    </p:spTree>
    <p:extLst>
      <p:ext uri="{BB962C8B-B14F-4D97-AF65-F5344CB8AC3E}">
        <p14:creationId xmlns:p14="http://schemas.microsoft.com/office/powerpoint/2010/main" val="51473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22</a:t>
            </a:fld>
            <a:endParaRPr lang="en-US"/>
          </a:p>
        </p:txBody>
      </p:sp>
    </p:spTree>
    <p:extLst>
      <p:ext uri="{BB962C8B-B14F-4D97-AF65-F5344CB8AC3E}">
        <p14:creationId xmlns:p14="http://schemas.microsoft.com/office/powerpoint/2010/main" val="161574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23</a:t>
            </a:fld>
            <a:endParaRPr lang="en-US"/>
          </a:p>
        </p:txBody>
      </p:sp>
    </p:spTree>
    <p:extLst>
      <p:ext uri="{BB962C8B-B14F-4D97-AF65-F5344CB8AC3E}">
        <p14:creationId xmlns:p14="http://schemas.microsoft.com/office/powerpoint/2010/main" val="249484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24</a:t>
            </a:fld>
            <a:endParaRPr lang="en-US"/>
          </a:p>
        </p:txBody>
      </p:sp>
    </p:spTree>
    <p:extLst>
      <p:ext uri="{BB962C8B-B14F-4D97-AF65-F5344CB8AC3E}">
        <p14:creationId xmlns:p14="http://schemas.microsoft.com/office/powerpoint/2010/main" val="2537277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30</a:t>
            </a:fld>
            <a:endParaRPr lang="en-US"/>
          </a:p>
        </p:txBody>
      </p:sp>
    </p:spTree>
    <p:extLst>
      <p:ext uri="{BB962C8B-B14F-4D97-AF65-F5344CB8AC3E}">
        <p14:creationId xmlns:p14="http://schemas.microsoft.com/office/powerpoint/2010/main" val="58578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ヒラギノ角ゴ Pro W3" charset="-128"/>
                <a:cs typeface="ヒラギノ角ゴ Pro W3" charset="-128"/>
              </a:rPr>
              <a:t>Surprisingly. This change is not reflected in the education. If you pick up any textbook in the basic sciences – biology, chemistry, physics, geoscience – it is very hard to even see that the computer has been invented. It is not there.</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This is bad news for students. They do not get an education that prepares them for the future.</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But it is also a fantastic opportunity!</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We get to redesign the basic education in our fields!</a:t>
            </a:r>
          </a:p>
          <a:p>
            <a:r>
              <a:rPr lang="en-US" sz="1200" kern="1200">
                <a:solidFill>
                  <a:schemeClr val="tx1"/>
                </a:solidFill>
                <a:effectLst/>
                <a:latin typeface="Arial" charset="0"/>
                <a:ea typeface="ヒラギノ角ゴ Pro W3" charset="-128"/>
                <a:cs typeface="ヒラギノ角ゴ Pro W3" charset="-128"/>
              </a:rPr>
              <a:t> </a:t>
            </a:r>
          </a:p>
          <a:p>
            <a:r>
              <a:rPr lang="en-US" sz="1200" kern="1200">
                <a:solidFill>
                  <a:schemeClr val="tx1"/>
                </a:solidFill>
                <a:effectLst/>
                <a:latin typeface="Arial" charset="0"/>
                <a:ea typeface="ヒラギノ角ゴ Pro W3" charset="-128"/>
                <a:cs typeface="ヒラギノ角ゴ Pro W3" charset="-128"/>
              </a:rPr>
              <a:t>We are in a unique position to do this in Oslo. We have strong activities in computing and in life science. And we have experience in how to do this in physics, math and other fields.</a:t>
            </a:r>
          </a:p>
          <a:p>
            <a:endParaRPr lang="en-US" sz="1200" kern="1200" baseline="0">
              <a:solidFill>
                <a:schemeClr val="tx1"/>
              </a:solidFill>
              <a:effectLst/>
              <a:latin typeface="Arial" charset="0"/>
              <a:ea typeface="ヒラギノ角ゴ Pro W3" charset="-128"/>
              <a:cs typeface="ヒラギノ角ゴ Pro W3" charset="-128"/>
            </a:endParaRPr>
          </a:p>
        </p:txBody>
      </p:sp>
      <p:sp>
        <p:nvSpPr>
          <p:cNvPr id="4" name="Slide Number Placeholder 3"/>
          <p:cNvSpPr>
            <a:spLocks noGrp="1"/>
          </p:cNvSpPr>
          <p:nvPr>
            <p:ph type="sldNum" sz="quarter" idx="10"/>
          </p:nvPr>
        </p:nvSpPr>
        <p:spPr/>
        <p:txBody>
          <a:bodyPr/>
          <a:lstStyle/>
          <a:p>
            <a:pPr>
              <a:defRPr/>
            </a:pPr>
            <a:fld id="{59C6BC57-BD2F-F444-846A-1EC46C95FB53}" type="slidenum">
              <a:rPr lang="en-US" smtClean="0"/>
              <a:pPr>
                <a:defRPr/>
              </a:pPr>
              <a:t>3</a:t>
            </a:fld>
            <a:endParaRPr lang="en-US"/>
          </a:p>
        </p:txBody>
      </p:sp>
    </p:spTree>
    <p:extLst>
      <p:ext uri="{BB962C8B-B14F-4D97-AF65-F5344CB8AC3E}">
        <p14:creationId xmlns:p14="http://schemas.microsoft.com/office/powerpoint/2010/main" val="357864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EF74528-D5F8-C64B-BE39-79C5B3E6EC19}" type="slidenum">
              <a:rPr lang="en-US" smtClean="0"/>
              <a:t>6</a:t>
            </a:fld>
            <a:endParaRPr lang="en-US"/>
          </a:p>
        </p:txBody>
      </p:sp>
    </p:spTree>
    <p:extLst>
      <p:ext uri="{BB962C8B-B14F-4D97-AF65-F5344CB8AC3E}">
        <p14:creationId xmlns:p14="http://schemas.microsoft.com/office/powerpoint/2010/main" val="197203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EF74528-D5F8-C64B-BE39-79C5B3E6EC19}" type="slidenum">
              <a:rPr lang="en-US" smtClean="0"/>
              <a:t>7</a:t>
            </a:fld>
            <a:endParaRPr lang="en-US"/>
          </a:p>
        </p:txBody>
      </p:sp>
    </p:spTree>
    <p:extLst>
      <p:ext uri="{BB962C8B-B14F-4D97-AF65-F5344CB8AC3E}">
        <p14:creationId xmlns:p14="http://schemas.microsoft.com/office/powerpoint/2010/main" val="272608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10</a:t>
            </a:fld>
            <a:endParaRPr lang="en-US"/>
          </a:p>
        </p:txBody>
      </p:sp>
    </p:spTree>
    <p:extLst>
      <p:ext uri="{BB962C8B-B14F-4D97-AF65-F5344CB8AC3E}">
        <p14:creationId xmlns:p14="http://schemas.microsoft.com/office/powerpoint/2010/main" val="2264971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11</a:t>
            </a:fld>
            <a:endParaRPr lang="en-US"/>
          </a:p>
        </p:txBody>
      </p:sp>
    </p:spTree>
    <p:extLst>
      <p:ext uri="{BB962C8B-B14F-4D97-AF65-F5344CB8AC3E}">
        <p14:creationId xmlns:p14="http://schemas.microsoft.com/office/powerpoint/2010/main" val="98459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13</a:t>
            </a:fld>
            <a:endParaRPr lang="en-US"/>
          </a:p>
        </p:txBody>
      </p:sp>
    </p:spTree>
    <p:extLst>
      <p:ext uri="{BB962C8B-B14F-4D97-AF65-F5344CB8AC3E}">
        <p14:creationId xmlns:p14="http://schemas.microsoft.com/office/powerpoint/2010/main" val="708563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14</a:t>
            </a:fld>
            <a:endParaRPr lang="en-US"/>
          </a:p>
        </p:txBody>
      </p:sp>
    </p:spTree>
    <p:extLst>
      <p:ext uri="{BB962C8B-B14F-4D97-AF65-F5344CB8AC3E}">
        <p14:creationId xmlns:p14="http://schemas.microsoft.com/office/powerpoint/2010/main" val="415858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EF74528-D5F8-C64B-BE39-79C5B3E6EC19}" type="slidenum">
              <a:rPr lang="en-US" smtClean="0"/>
              <a:t>15</a:t>
            </a:fld>
            <a:endParaRPr lang="en-US"/>
          </a:p>
        </p:txBody>
      </p:sp>
    </p:spTree>
    <p:extLst>
      <p:ext uri="{BB962C8B-B14F-4D97-AF65-F5344CB8AC3E}">
        <p14:creationId xmlns:p14="http://schemas.microsoft.com/office/powerpoint/2010/main" val="337256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68D25068-981A-F045-A1F3-E2C9A7B61A93}" type="datetimeFigureOut">
              <a:rPr lang="nb-NO"/>
              <a:t>18.05.2022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285466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8D25068-981A-F045-A1F3-E2C9A7B61A93}" type="datetimeFigureOut">
              <a:rPr lang="nb-NO"/>
              <a:t>18.05.2022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392515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8D25068-981A-F045-A1F3-E2C9A7B61A93}" type="datetimeFigureOut">
              <a:rPr lang="nb-NO"/>
              <a:t>18.05.2022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268520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251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8D25068-981A-F045-A1F3-E2C9A7B61A93}" type="datetimeFigureOut">
              <a:rPr lang="nb-NO"/>
              <a:t>18.05.2022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84909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68D25068-981A-F045-A1F3-E2C9A7B61A93}" type="datetimeFigureOut">
              <a:rPr lang="nb-NO"/>
              <a:t>18.05.2022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207210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68D25068-981A-F045-A1F3-E2C9A7B61A93}" type="datetimeFigureOut">
              <a:rPr lang="nb-NO"/>
              <a:t>18.05.2022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394513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68D25068-981A-F045-A1F3-E2C9A7B61A93}" type="datetimeFigureOut">
              <a:rPr lang="nb-NO"/>
              <a:t>18.05.2022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366870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68D25068-981A-F045-A1F3-E2C9A7B61A93}" type="datetimeFigureOut">
              <a:rPr lang="nb-NO"/>
              <a:t>18.05.2022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268783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8D25068-981A-F045-A1F3-E2C9A7B61A93}" type="datetimeFigureOut">
              <a:rPr lang="nb-NO"/>
              <a:t>18.05.2022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86290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8D25068-981A-F045-A1F3-E2C9A7B61A93}" type="datetimeFigureOut">
              <a:rPr lang="nb-NO"/>
              <a:t>18.05.2022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1473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8D25068-981A-F045-A1F3-E2C9A7B61A93}" type="datetimeFigureOut">
              <a:rPr lang="nb-NO"/>
              <a:t>18.05.2022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85E410E-61E0-1245-9865-631CC640EAE4}" type="slidenum">
              <a:rPr/>
              <a:t>‹#›</a:t>
            </a:fld>
            <a:endParaRPr lang="nb-NO"/>
          </a:p>
        </p:txBody>
      </p:sp>
    </p:spTree>
    <p:extLst>
      <p:ext uri="{BB962C8B-B14F-4D97-AF65-F5344CB8AC3E}">
        <p14:creationId xmlns:p14="http://schemas.microsoft.com/office/powerpoint/2010/main" val="6903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25068-981A-F045-A1F3-E2C9A7B61A93}" type="datetimeFigureOut">
              <a:rPr lang="nb-NO"/>
              <a:t>18.05.2022</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E410E-61E0-1245-9865-631CC640EAE4}" type="slidenum">
              <a:rPr/>
              <a:t>‹#›</a:t>
            </a:fld>
            <a:endParaRPr lang="nb-NO"/>
          </a:p>
        </p:txBody>
      </p:sp>
    </p:spTree>
    <p:extLst>
      <p:ext uri="{BB962C8B-B14F-4D97-AF65-F5344CB8AC3E}">
        <p14:creationId xmlns:p14="http://schemas.microsoft.com/office/powerpoint/2010/main" val="326224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gi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Om CCSE"/>
          <p:cNvSpPr txBox="1">
            <a:spLocks noGrp="1"/>
          </p:cNvSpPr>
          <p:nvPr>
            <p:ph type="title"/>
          </p:nvPr>
        </p:nvSpPr>
        <p:spPr>
          <a:xfrm>
            <a:off x="4503421" y="538010"/>
            <a:ext cx="7528284" cy="6005119"/>
          </a:xfrm>
          <a:prstGeom prst="rect">
            <a:avLst/>
          </a:prstGeom>
        </p:spPr>
        <p:txBody>
          <a:bodyPr>
            <a:noAutofit/>
          </a:bodyPr>
          <a:lstStyle/>
          <a:p>
            <a:pPr algn="l"/>
            <a:r>
              <a:rPr lang="en-GB" b="1" dirty="0"/>
              <a:t>Computational literacy as a driver for disciplinary renewal</a:t>
            </a:r>
            <a:br>
              <a:rPr lang="en-GB" dirty="0"/>
            </a:br>
            <a:br>
              <a:rPr lang="en-GB" dirty="0"/>
            </a:br>
            <a:r>
              <a:rPr lang="en-GB" sz="2400" i="1" dirty="0">
                <a:latin typeface="Calibri" panose="020F0502020204030204" pitchFamily="34" charset="0"/>
                <a:cs typeface="Calibri" panose="020F0502020204030204" pitchFamily="34" charset="0"/>
              </a:rPr>
              <a:t>Anders Malthe-Sørenssen</a:t>
            </a:r>
            <a:br>
              <a:rPr lang="en-GB" sz="2400" i="1" dirty="0">
                <a:latin typeface="Calibri" panose="020F0502020204030204" pitchFamily="34" charset="0"/>
                <a:cs typeface="Calibri" panose="020F0502020204030204" pitchFamily="34" charset="0"/>
              </a:rPr>
            </a:br>
            <a:r>
              <a:rPr lang="en-GB" sz="2400" i="1" dirty="0">
                <a:latin typeface="Calibri" panose="020F0502020204030204" pitchFamily="34" charset="0"/>
                <a:cs typeface="Calibri" panose="020F0502020204030204" pitchFamily="34" charset="0"/>
              </a:rPr>
              <a:t>Professor, Department of Physics, University of Oslo (</a:t>
            </a:r>
            <a:r>
              <a:rPr lang="en-GB" sz="2400" i="1" dirty="0" err="1">
                <a:latin typeface="Calibri" panose="020F0502020204030204" pitchFamily="34" charset="0"/>
                <a:cs typeface="Calibri" panose="020F0502020204030204" pitchFamily="34" charset="0"/>
              </a:rPr>
              <a:t>UiO</a:t>
            </a:r>
            <a:r>
              <a:rPr lang="en-GB" sz="2400" i="1" dirty="0">
                <a:latin typeface="Calibri" panose="020F0502020204030204" pitchFamily="34" charset="0"/>
                <a:cs typeface="Calibri" panose="020F0502020204030204" pitchFamily="34" charset="0"/>
              </a:rPr>
              <a:t>)</a:t>
            </a:r>
            <a:br>
              <a:rPr lang="en-GB" sz="2400" i="1" dirty="0">
                <a:latin typeface="Calibri" panose="020F0502020204030204" pitchFamily="34" charset="0"/>
                <a:cs typeface="Calibri" panose="020F0502020204030204" pitchFamily="34" charset="0"/>
              </a:rPr>
            </a:br>
            <a:r>
              <a:rPr lang="en-GB" sz="2400" i="1" dirty="0">
                <a:latin typeface="Calibri" panose="020F0502020204030204" pitchFamily="34" charset="0"/>
                <a:cs typeface="Calibri" panose="020F0502020204030204" pitchFamily="34" charset="0"/>
              </a:rPr>
              <a:t>Director, </a:t>
            </a:r>
            <a:r>
              <a:rPr lang="en-GB" sz="2400" i="1" dirty="0" err="1">
                <a:latin typeface="Calibri" panose="020F0502020204030204" pitchFamily="34" charset="0"/>
                <a:cs typeface="Calibri" panose="020F0502020204030204" pitchFamily="34" charset="0"/>
              </a:rPr>
              <a:t>Center</a:t>
            </a:r>
            <a:r>
              <a:rPr lang="en-GB" sz="2400" i="1" dirty="0">
                <a:latin typeface="Calibri" panose="020F0502020204030204" pitchFamily="34" charset="0"/>
                <a:cs typeface="Calibri" panose="020F0502020204030204" pitchFamily="34" charset="0"/>
              </a:rPr>
              <a:t> for Computing in Science Education, </a:t>
            </a:r>
            <a:r>
              <a:rPr lang="en-GB" sz="2400" i="1" dirty="0" err="1">
                <a:latin typeface="Calibri" panose="020F0502020204030204" pitchFamily="34" charset="0"/>
                <a:cs typeface="Calibri" panose="020F0502020204030204" pitchFamily="34" charset="0"/>
              </a:rPr>
              <a:t>UiO</a:t>
            </a:r>
            <a:br>
              <a:rPr lang="nb-NO" sz="2800" dirty="0">
                <a:latin typeface="Calibri" panose="020F0502020204030204" pitchFamily="34" charset="0"/>
                <a:cs typeface="Calibri" panose="020F0502020204030204" pitchFamily="34" charset="0"/>
              </a:rPr>
            </a:br>
            <a:endParaRPr sz="1100" dirty="0">
              <a:latin typeface="Calibri" panose="020F0502020204030204" pitchFamily="34" charset="0"/>
              <a:cs typeface="Calibri" panose="020F0502020204030204" pitchFamily="34" charset="0"/>
            </a:endParaRPr>
          </a:p>
        </p:txBody>
      </p:sp>
      <p:grpSp>
        <p:nvGrpSpPr>
          <p:cNvPr id="421" name="Group"/>
          <p:cNvGrpSpPr/>
          <p:nvPr/>
        </p:nvGrpSpPr>
        <p:grpSpPr>
          <a:xfrm>
            <a:off x="-5234" y="318024"/>
            <a:ext cx="4040014" cy="7276052"/>
            <a:chOff x="0" y="0"/>
            <a:chExt cx="8080026" cy="14552101"/>
          </a:xfrm>
        </p:grpSpPr>
        <p:grpSp>
          <p:nvGrpSpPr>
            <p:cNvPr id="419" name="Group"/>
            <p:cNvGrpSpPr/>
            <p:nvPr/>
          </p:nvGrpSpPr>
          <p:grpSpPr>
            <a:xfrm>
              <a:off x="0" y="0"/>
              <a:ext cx="8080027" cy="13144563"/>
              <a:chOff x="0" y="0"/>
              <a:chExt cx="8080026" cy="13144562"/>
            </a:xfrm>
          </p:grpSpPr>
          <p:pic>
            <p:nvPicPr>
              <p:cNvPr id="417" name="Image" descr="Image"/>
              <p:cNvPicPr>
                <a:picLocks noChangeAspect="1"/>
              </p:cNvPicPr>
              <p:nvPr/>
            </p:nvPicPr>
            <p:blipFill>
              <a:blip r:embed="rId2"/>
              <a:stretch>
                <a:fillRect/>
              </a:stretch>
            </p:blipFill>
            <p:spPr>
              <a:xfrm>
                <a:off x="0" y="0"/>
                <a:ext cx="6909321" cy="13144563"/>
              </a:xfrm>
              <a:prstGeom prst="rect">
                <a:avLst/>
              </a:prstGeom>
              <a:ln w="12700" cap="flat">
                <a:noFill/>
                <a:miter lim="400000"/>
              </a:ln>
              <a:effectLst/>
            </p:spPr>
          </p:pic>
          <p:sp>
            <p:nvSpPr>
              <p:cNvPr id="418" name="Square"/>
              <p:cNvSpPr/>
              <p:nvPr/>
            </p:nvSpPr>
            <p:spPr>
              <a:xfrm>
                <a:off x="6600559" y="10992078"/>
                <a:ext cx="1479468" cy="1479468"/>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a:p>
            </p:txBody>
          </p:sp>
        </p:grpSp>
        <p:sp>
          <p:nvSpPr>
            <p:cNvPr id="420" name="Rectangle"/>
            <p:cNvSpPr/>
            <p:nvPr/>
          </p:nvSpPr>
          <p:spPr>
            <a:xfrm>
              <a:off x="165319" y="13072634"/>
              <a:ext cx="7357471" cy="1479468"/>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a:p>
          </p:txBody>
        </p:sp>
      </p:grpSp>
    </p:spTree>
    <p:extLst>
      <p:ext uri="{BB962C8B-B14F-4D97-AF65-F5344CB8AC3E}">
        <p14:creationId xmlns:p14="http://schemas.microsoft.com/office/powerpoint/2010/main" val="1173058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How does computing change education – example from physics</a:t>
            </a:r>
          </a:p>
        </p:txBody>
      </p:sp>
    </p:spTree>
    <p:extLst>
      <p:ext uri="{BB962C8B-B14F-4D97-AF65-F5344CB8AC3E}">
        <p14:creationId xmlns:p14="http://schemas.microsoft.com/office/powerpoint/2010/main" val="378369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21 at 00.59.24.png"/>
          <p:cNvPicPr>
            <a:picLocks noChangeAspect="1"/>
          </p:cNvPicPr>
          <p:nvPr/>
        </p:nvPicPr>
        <p:blipFill rotWithShape="1">
          <a:blip r:embed="rId5">
            <a:extLst>
              <a:ext uri="{28A0092B-C50C-407E-A947-70E740481C1C}">
                <a14:useLocalDpi xmlns:a14="http://schemas.microsoft.com/office/drawing/2010/main" val="0"/>
              </a:ext>
            </a:extLst>
          </a:blip>
          <a:srcRect l="28695" r="28110" b="53594"/>
          <a:stretch/>
        </p:blipFill>
        <p:spPr>
          <a:xfrm>
            <a:off x="7665342" y="1760808"/>
            <a:ext cx="3781544" cy="1030145"/>
          </a:xfrm>
          <a:prstGeom prst="rect">
            <a:avLst/>
          </a:prstGeom>
        </p:spPr>
      </p:pic>
      <p:grpSp>
        <p:nvGrpSpPr>
          <p:cNvPr id="9" name="Group 8"/>
          <p:cNvGrpSpPr/>
          <p:nvPr/>
        </p:nvGrpSpPr>
        <p:grpSpPr>
          <a:xfrm>
            <a:off x="7761100" y="5397179"/>
            <a:ext cx="3781544" cy="894231"/>
            <a:chOff x="4013200" y="2838450"/>
            <a:chExt cx="4797991" cy="109322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3200" y="3048000"/>
              <a:ext cx="1117600" cy="7493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7489" y="2838450"/>
              <a:ext cx="3683702" cy="1093228"/>
            </a:xfrm>
            <a:prstGeom prst="rect">
              <a:avLst/>
            </a:prstGeom>
          </p:spPr>
        </p:pic>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5342" y="2930158"/>
            <a:ext cx="1072574" cy="1762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6006" y="3044585"/>
            <a:ext cx="1120439" cy="1819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535" y="3204484"/>
            <a:ext cx="1114081" cy="1759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12FC4A62-6CF4-4443-B0E2-4CF5174354B6}"/>
              </a:ext>
            </a:extLst>
          </p:cNvPr>
          <p:cNvSpPr/>
          <p:nvPr/>
        </p:nvSpPr>
        <p:spPr>
          <a:xfrm>
            <a:off x="7665343" y="5277543"/>
            <a:ext cx="3983274" cy="1115438"/>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2" name="ballistic-motion-2">
            <a:hlinkClick r:id="" action="ppaction://media"/>
            <a:extLst>
              <a:ext uri="{FF2B5EF4-FFF2-40B4-BE49-F238E27FC236}">
                <a16:creationId xmlns:a16="http://schemas.microsoft.com/office/drawing/2014/main" id="{44538649-0670-634E-B299-15B363454D7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09600" y="2127379"/>
            <a:ext cx="6647894" cy="3739441"/>
          </a:xfrm>
          <a:prstGeom prst="rect">
            <a:avLst/>
          </a:prstGeom>
        </p:spPr>
      </p:pic>
      <p:sp>
        <p:nvSpPr>
          <p:cNvPr id="13" name="Title 1">
            <a:extLst>
              <a:ext uri="{FF2B5EF4-FFF2-40B4-BE49-F238E27FC236}">
                <a16:creationId xmlns:a16="http://schemas.microsoft.com/office/drawing/2014/main" id="{9BF8409B-7815-ED48-9EA1-F321A0CE4250}"/>
              </a:ext>
            </a:extLst>
          </p:cNvPr>
          <p:cNvSpPr txBox="1">
            <a:spLocks/>
          </p:cNvSpPr>
          <p:nvPr/>
        </p:nvSpPr>
        <p:spPr>
          <a:xfrm>
            <a:off x="786677" y="343277"/>
            <a:ext cx="10972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Classical problems often only provide closed answers that do not open for discussions</a:t>
            </a:r>
          </a:p>
        </p:txBody>
      </p:sp>
    </p:spTree>
    <p:extLst>
      <p:ext uri="{BB962C8B-B14F-4D97-AF65-F5344CB8AC3E}">
        <p14:creationId xmlns:p14="http://schemas.microsoft.com/office/powerpoint/2010/main" val="33124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7D5A9-934F-F445-959D-7C8EB5071583}"/>
              </a:ext>
            </a:extLst>
          </p:cNvPr>
          <p:cNvPicPr>
            <a:picLocks noChangeAspect="1"/>
          </p:cNvPicPr>
          <p:nvPr/>
        </p:nvPicPr>
        <p:blipFill>
          <a:blip r:embed="rId2"/>
          <a:stretch>
            <a:fillRect/>
          </a:stretch>
        </p:blipFill>
        <p:spPr>
          <a:xfrm>
            <a:off x="0" y="0"/>
            <a:ext cx="12172950" cy="6858000"/>
          </a:xfrm>
          <a:prstGeom prst="rect">
            <a:avLst/>
          </a:prstGeom>
        </p:spPr>
      </p:pic>
      <p:grpSp>
        <p:nvGrpSpPr>
          <p:cNvPr id="10" name="Group 9">
            <a:extLst>
              <a:ext uri="{FF2B5EF4-FFF2-40B4-BE49-F238E27FC236}">
                <a16:creationId xmlns:a16="http://schemas.microsoft.com/office/drawing/2014/main" id="{7D79898B-3169-3941-B2DD-439891C95E05}"/>
              </a:ext>
            </a:extLst>
          </p:cNvPr>
          <p:cNvGrpSpPr/>
          <p:nvPr/>
        </p:nvGrpSpPr>
        <p:grpSpPr>
          <a:xfrm>
            <a:off x="9031704" y="0"/>
            <a:ext cx="3144254" cy="6858000"/>
            <a:chOff x="8887325" y="149911"/>
            <a:chExt cx="3144254" cy="6858000"/>
          </a:xfrm>
        </p:grpSpPr>
        <p:sp>
          <p:nvSpPr>
            <p:cNvPr id="9" name="Rectangle 8">
              <a:extLst>
                <a:ext uri="{FF2B5EF4-FFF2-40B4-BE49-F238E27FC236}">
                  <a16:creationId xmlns:a16="http://schemas.microsoft.com/office/drawing/2014/main" id="{B60186F0-0565-CB46-A67C-E06497C1F31B}"/>
                </a:ext>
              </a:extLst>
            </p:cNvPr>
            <p:cNvSpPr/>
            <p:nvPr/>
          </p:nvSpPr>
          <p:spPr>
            <a:xfrm>
              <a:off x="8887325" y="149911"/>
              <a:ext cx="3144254" cy="6858000"/>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3" name="TextBox 2">
              <a:extLst>
                <a:ext uri="{FF2B5EF4-FFF2-40B4-BE49-F238E27FC236}">
                  <a16:creationId xmlns:a16="http://schemas.microsoft.com/office/drawing/2014/main" id="{009595E1-6BED-184D-BBB6-FAC84FDF9988}"/>
                </a:ext>
              </a:extLst>
            </p:cNvPr>
            <p:cNvSpPr txBox="1"/>
            <p:nvPr/>
          </p:nvSpPr>
          <p:spPr>
            <a:xfrm>
              <a:off x="9131468" y="275720"/>
              <a:ext cx="2739690" cy="6494085"/>
            </a:xfrm>
            <a:prstGeom prst="rect">
              <a:avLst/>
            </a:prstGeom>
            <a:noFill/>
            <a:effectLst>
              <a:glow rad="393700">
                <a:schemeClr val="accent2">
                  <a:satMod val="175000"/>
                  <a:alpha val="40000"/>
                </a:schemeClr>
              </a:glow>
            </a:effectLst>
          </p:spPr>
          <p:txBody>
            <a:bodyPr wrap="square" rtlCol="0">
              <a:spAutoFit/>
            </a:bodyPr>
            <a:lstStyle/>
            <a:p>
              <a:r>
                <a:rPr lang="nb-NO" sz="3200" b="1" dirty="0" err="1">
                  <a:latin typeface="+mj-lt"/>
                </a:rPr>
                <a:t>Instead</a:t>
              </a:r>
              <a:r>
                <a:rPr lang="nb-NO" sz="3200" b="1" dirty="0">
                  <a:latin typeface="+mj-lt"/>
                </a:rPr>
                <a:t> </a:t>
              </a:r>
              <a:r>
                <a:rPr lang="nb-NO" sz="3200" b="1" dirty="0" err="1">
                  <a:latin typeface="+mj-lt"/>
                </a:rPr>
                <a:t>we</a:t>
              </a:r>
              <a:r>
                <a:rPr lang="nb-NO" sz="3200" b="1" dirty="0">
                  <a:latin typeface="+mj-lt"/>
                </a:rPr>
                <a:t> </a:t>
              </a:r>
              <a:r>
                <a:rPr lang="nb-NO" sz="3200" b="1" dirty="0" err="1">
                  <a:latin typeface="+mj-lt"/>
                </a:rPr>
                <a:t>can</a:t>
              </a:r>
              <a:r>
                <a:rPr lang="nb-NO" sz="3200" b="1" dirty="0">
                  <a:latin typeface="+mj-lt"/>
                </a:rPr>
                <a:t> </a:t>
              </a:r>
              <a:r>
                <a:rPr lang="nb-NO" sz="3200" b="1" dirty="0" err="1">
                  <a:latin typeface="+mj-lt"/>
                </a:rPr>
                <a:t>teach</a:t>
              </a:r>
              <a:r>
                <a:rPr lang="nb-NO" sz="3200" b="1" dirty="0">
                  <a:latin typeface="+mj-lt"/>
                </a:rPr>
                <a:t> </a:t>
              </a:r>
              <a:r>
                <a:rPr lang="nb-NO" sz="3200" b="1" dirty="0" err="1">
                  <a:latin typeface="+mj-lt"/>
                </a:rPr>
                <a:t>the</a:t>
              </a:r>
              <a:r>
                <a:rPr lang="nb-NO" sz="3200" b="1" dirty="0">
                  <a:latin typeface="+mj-lt"/>
                </a:rPr>
                <a:t> students </a:t>
              </a:r>
              <a:r>
                <a:rPr lang="nb-NO" sz="3200" b="1" dirty="0" err="1">
                  <a:latin typeface="+mj-lt"/>
                </a:rPr>
                <a:t>the</a:t>
              </a:r>
              <a:r>
                <a:rPr lang="nb-NO" sz="3200" b="1" dirty="0">
                  <a:latin typeface="+mj-lt"/>
                </a:rPr>
                <a:t> same </a:t>
              </a:r>
              <a:r>
                <a:rPr lang="nb-NO" sz="3200" b="1" dirty="0" err="1">
                  <a:latin typeface="+mj-lt"/>
                </a:rPr>
                <a:t>content</a:t>
              </a:r>
              <a:r>
                <a:rPr lang="nb-NO" sz="3200" b="1" dirty="0">
                  <a:latin typeface="+mj-lt"/>
                </a:rPr>
                <a:t>, </a:t>
              </a:r>
              <a:r>
                <a:rPr lang="nb-NO" sz="3200" b="1" dirty="0" err="1">
                  <a:latin typeface="+mj-lt"/>
                </a:rPr>
                <a:t>but</a:t>
              </a:r>
              <a:r>
                <a:rPr lang="nb-NO" sz="3200" b="1" dirty="0">
                  <a:latin typeface="+mj-lt"/>
                </a:rPr>
                <a:t> in a more </a:t>
              </a:r>
              <a:r>
                <a:rPr lang="nb-NO" sz="3200" b="1" dirty="0" err="1">
                  <a:latin typeface="+mj-lt"/>
                </a:rPr>
                <a:t>open</a:t>
              </a:r>
              <a:r>
                <a:rPr lang="nb-NO" sz="3200" b="1" dirty="0">
                  <a:latin typeface="+mj-lt"/>
                </a:rPr>
                <a:t> and </a:t>
              </a:r>
              <a:r>
                <a:rPr lang="nb-NO" sz="3200" b="1" dirty="0" err="1">
                  <a:latin typeface="+mj-lt"/>
                </a:rPr>
                <a:t>motivating</a:t>
              </a:r>
              <a:r>
                <a:rPr lang="nb-NO" sz="3200" b="1" dirty="0">
                  <a:latin typeface="+mj-lt"/>
                </a:rPr>
                <a:t> </a:t>
              </a:r>
              <a:r>
                <a:rPr lang="nb-NO" sz="3200" b="1" dirty="0" err="1">
                  <a:latin typeface="+mj-lt"/>
                </a:rPr>
                <a:t>context</a:t>
              </a:r>
              <a:r>
                <a:rPr lang="nb-NO" sz="3200" b="1" dirty="0">
                  <a:latin typeface="+mj-lt"/>
                </a:rPr>
                <a:t>.</a:t>
              </a:r>
            </a:p>
            <a:p>
              <a:endParaRPr lang="nb-NO" sz="3200" b="1" dirty="0">
                <a:latin typeface="+mj-lt"/>
              </a:endParaRPr>
            </a:p>
            <a:p>
              <a:r>
                <a:rPr lang="nb-NO" sz="3200" b="1" dirty="0">
                  <a:latin typeface="+mj-lt"/>
                </a:rPr>
                <a:t>How </a:t>
              </a:r>
              <a:r>
                <a:rPr lang="nb-NO" sz="3200" b="1" dirty="0" err="1">
                  <a:latin typeface="+mj-lt"/>
                </a:rPr>
                <a:t>can</a:t>
              </a:r>
              <a:r>
                <a:rPr lang="nb-NO" sz="3200" b="1" dirty="0">
                  <a:latin typeface="+mj-lt"/>
                </a:rPr>
                <a:t> </a:t>
              </a:r>
              <a:r>
                <a:rPr lang="nb-NO" sz="3200" b="1" dirty="0" err="1">
                  <a:latin typeface="+mj-lt"/>
                </a:rPr>
                <a:t>you</a:t>
              </a:r>
              <a:r>
                <a:rPr lang="nb-NO" sz="3200" b="1" dirty="0">
                  <a:latin typeface="+mj-lt"/>
                </a:rPr>
                <a:t> </a:t>
              </a:r>
              <a:r>
                <a:rPr lang="nb-NO" sz="3200" b="1" dirty="0" err="1">
                  <a:latin typeface="+mj-lt"/>
                </a:rPr>
                <a:t>measure</a:t>
              </a:r>
              <a:r>
                <a:rPr lang="nb-NO" sz="3200" b="1" dirty="0">
                  <a:latin typeface="+mj-lt"/>
                </a:rPr>
                <a:t> </a:t>
              </a:r>
              <a:r>
                <a:rPr lang="nb-NO" sz="3200" b="1" dirty="0" err="1">
                  <a:latin typeface="+mj-lt"/>
                </a:rPr>
                <a:t>the</a:t>
              </a:r>
              <a:r>
                <a:rPr lang="nb-NO" sz="3200" b="1" dirty="0">
                  <a:latin typeface="+mj-lt"/>
                </a:rPr>
                <a:t> </a:t>
              </a:r>
              <a:r>
                <a:rPr lang="nb-NO" sz="3200" b="1" dirty="0" err="1">
                  <a:latin typeface="+mj-lt"/>
                </a:rPr>
                <a:t>velocity</a:t>
              </a:r>
              <a:r>
                <a:rPr lang="nb-NO" sz="3200" b="1" dirty="0">
                  <a:latin typeface="+mj-lt"/>
                </a:rPr>
                <a:t> </a:t>
              </a:r>
              <a:r>
                <a:rPr lang="nb-NO" sz="3200" b="1" dirty="0" err="1">
                  <a:latin typeface="+mj-lt"/>
                </a:rPr>
                <a:t>inside</a:t>
              </a:r>
              <a:r>
                <a:rPr lang="nb-NO" sz="3200" b="1" dirty="0">
                  <a:latin typeface="+mj-lt"/>
                </a:rPr>
                <a:t> a tornado?</a:t>
              </a:r>
            </a:p>
          </p:txBody>
        </p:sp>
      </p:grpSp>
    </p:spTree>
    <p:extLst>
      <p:ext uri="{BB962C8B-B14F-4D97-AF65-F5344CB8AC3E}">
        <p14:creationId xmlns:p14="http://schemas.microsoft.com/office/powerpoint/2010/main" val="279807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64"/>
            <a:ext cx="10972800" cy="1143000"/>
          </a:xfrm>
        </p:spPr>
        <p:txBody>
          <a:bodyPr>
            <a:normAutofit fontScale="90000"/>
          </a:bodyPr>
          <a:lstStyle/>
          <a:p>
            <a:r>
              <a:rPr lang="en-US" dirty="0"/>
              <a:t>Students can find the path of a probe in a tornado - because they know how to program</a:t>
            </a:r>
          </a:p>
        </p:txBody>
      </p:sp>
      <p:pic>
        <p:nvPicPr>
          <p:cNvPr id="11" name="Picture 10" descr="Screen Shot 2015-09-21 at 00.59.24.png">
            <a:extLst>
              <a:ext uri="{FF2B5EF4-FFF2-40B4-BE49-F238E27FC236}">
                <a16:creationId xmlns:a16="http://schemas.microsoft.com/office/drawing/2014/main" id="{20A05794-5B8E-1346-889F-016393AF4DF8}"/>
              </a:ext>
            </a:extLst>
          </p:cNvPr>
          <p:cNvPicPr>
            <a:picLocks noChangeAspect="1"/>
          </p:cNvPicPr>
          <p:nvPr/>
        </p:nvPicPr>
        <p:blipFill rotWithShape="1">
          <a:blip r:embed="rId3">
            <a:extLst>
              <a:ext uri="{28A0092B-C50C-407E-A947-70E740481C1C}">
                <a14:useLocalDpi xmlns:a14="http://schemas.microsoft.com/office/drawing/2010/main" val="0"/>
              </a:ext>
            </a:extLst>
          </a:blip>
          <a:srcRect l="28695" r="28110" b="53594"/>
          <a:stretch/>
        </p:blipFill>
        <p:spPr>
          <a:xfrm>
            <a:off x="1065683" y="5439815"/>
            <a:ext cx="2772801" cy="755349"/>
          </a:xfrm>
          <a:prstGeom prst="rect">
            <a:avLst/>
          </a:prstGeom>
        </p:spPr>
      </p:pic>
      <p:pic>
        <p:nvPicPr>
          <p:cNvPr id="12" name="Picture 11" descr="Screen Shot 2015-09-21 at 00.59.24.png">
            <a:extLst>
              <a:ext uri="{FF2B5EF4-FFF2-40B4-BE49-F238E27FC236}">
                <a16:creationId xmlns:a16="http://schemas.microsoft.com/office/drawing/2014/main" id="{1415C9A7-A7AB-B442-AFA7-F65937268229}"/>
              </a:ext>
            </a:extLst>
          </p:cNvPr>
          <p:cNvPicPr>
            <a:picLocks noChangeAspect="1"/>
          </p:cNvPicPr>
          <p:nvPr/>
        </p:nvPicPr>
        <p:blipFill rotWithShape="1">
          <a:blip r:embed="rId3">
            <a:extLst>
              <a:ext uri="{28A0092B-C50C-407E-A947-70E740481C1C}">
                <a14:useLocalDpi xmlns:a14="http://schemas.microsoft.com/office/drawing/2010/main" val="0"/>
              </a:ext>
            </a:extLst>
          </a:blip>
          <a:srcRect t="54911"/>
          <a:stretch/>
        </p:blipFill>
        <p:spPr>
          <a:xfrm>
            <a:off x="5933716" y="5502048"/>
            <a:ext cx="6062569" cy="693116"/>
          </a:xfrm>
          <a:prstGeom prst="rect">
            <a:avLst/>
          </a:prstGeom>
        </p:spPr>
      </p:pic>
      <p:pic>
        <p:nvPicPr>
          <p:cNvPr id="13" name="Picture 2" descr="ttp://www.mcm.edu/academic/galileo/ars/arsgifs/zparabolictraj.gif">
            <a:extLst>
              <a:ext uri="{FF2B5EF4-FFF2-40B4-BE49-F238E27FC236}">
                <a16:creationId xmlns:a16="http://schemas.microsoft.com/office/drawing/2014/main" id="{087BFCBA-9B92-2648-A238-92AA1E6ABC0C}"/>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629478" y="1874772"/>
            <a:ext cx="4055929" cy="30419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D9BCF37-2463-9645-97A1-764D8201A12D}"/>
              </a:ext>
            </a:extLst>
          </p:cNvPr>
          <p:cNvSpPr txBox="1"/>
          <p:nvPr/>
        </p:nvSpPr>
        <p:spPr>
          <a:xfrm>
            <a:off x="392284" y="6254798"/>
            <a:ext cx="4912122" cy="461665"/>
          </a:xfrm>
          <a:prstGeom prst="rect">
            <a:avLst/>
          </a:prstGeom>
          <a:noFill/>
        </p:spPr>
        <p:txBody>
          <a:bodyPr wrap="square" rtlCol="0">
            <a:spAutoFit/>
          </a:bodyPr>
          <a:lstStyle/>
          <a:p>
            <a:pPr algn="ctr"/>
            <a:r>
              <a:rPr lang="nb-NO" sz="2400" dirty="0" err="1">
                <a:latin typeface="+mj-lt"/>
              </a:rPr>
              <a:t>Can</a:t>
            </a:r>
            <a:r>
              <a:rPr lang="nb-NO" sz="2400" dirty="0">
                <a:latin typeface="+mj-lt"/>
              </a:rPr>
              <a:t> be </a:t>
            </a:r>
            <a:r>
              <a:rPr lang="nb-NO" sz="2400" dirty="0" err="1">
                <a:latin typeface="+mj-lt"/>
              </a:rPr>
              <a:t>solved</a:t>
            </a:r>
            <a:r>
              <a:rPr lang="nb-NO" sz="2400" dirty="0">
                <a:latin typeface="+mj-lt"/>
              </a:rPr>
              <a:t> </a:t>
            </a:r>
            <a:r>
              <a:rPr lang="nb-NO" sz="2400" b="1" dirty="0" err="1">
                <a:latin typeface="+mj-lt"/>
              </a:rPr>
              <a:t>without</a:t>
            </a:r>
            <a:r>
              <a:rPr lang="nb-NO" sz="2400" dirty="0">
                <a:latin typeface="+mj-lt"/>
              </a:rPr>
              <a:t> </a:t>
            </a:r>
            <a:r>
              <a:rPr lang="nb-NO" sz="2400" dirty="0" err="1">
                <a:latin typeface="+mj-lt"/>
              </a:rPr>
              <a:t>programming</a:t>
            </a:r>
            <a:endParaRPr lang="nb-NO" sz="2400" dirty="0">
              <a:latin typeface="+mj-lt"/>
            </a:endParaRPr>
          </a:p>
        </p:txBody>
      </p:sp>
      <p:pic>
        <p:nvPicPr>
          <p:cNvPr id="15" name="Picture 14" descr="example02.pdf">
            <a:extLst>
              <a:ext uri="{FF2B5EF4-FFF2-40B4-BE49-F238E27FC236}">
                <a16:creationId xmlns:a16="http://schemas.microsoft.com/office/drawing/2014/main" id="{DCB69F2D-0BCF-914B-9229-F66CF1653833}"/>
              </a:ext>
            </a:extLst>
          </p:cNvPr>
          <p:cNvPicPr>
            <a:picLocks noChangeAspect="1"/>
          </p:cNvPicPr>
          <p:nvPr/>
        </p:nvPicPr>
        <p:blipFill rotWithShape="1">
          <a:blip r:embed="rId5">
            <a:extLst>
              <a:ext uri="{28A0092B-C50C-407E-A947-70E740481C1C}">
                <a14:useLocalDpi xmlns:a14="http://schemas.microsoft.com/office/drawing/2010/main" val="0"/>
              </a:ext>
            </a:extLst>
          </a:blip>
          <a:srcRect l="44715"/>
          <a:stretch/>
        </p:blipFill>
        <p:spPr>
          <a:xfrm>
            <a:off x="5933716" y="1768592"/>
            <a:ext cx="4645185" cy="3971992"/>
          </a:xfrm>
          <a:prstGeom prst="rect">
            <a:avLst/>
          </a:prstGeom>
        </p:spPr>
      </p:pic>
      <p:sp>
        <p:nvSpPr>
          <p:cNvPr id="16" name="TextBox 15">
            <a:extLst>
              <a:ext uri="{FF2B5EF4-FFF2-40B4-BE49-F238E27FC236}">
                <a16:creationId xmlns:a16="http://schemas.microsoft.com/office/drawing/2014/main" id="{EAA45EA8-E67F-884A-93E2-745230D20756}"/>
              </a:ext>
            </a:extLst>
          </p:cNvPr>
          <p:cNvSpPr txBox="1"/>
          <p:nvPr/>
        </p:nvSpPr>
        <p:spPr>
          <a:xfrm>
            <a:off x="6139543" y="6254798"/>
            <a:ext cx="5598367" cy="461665"/>
          </a:xfrm>
          <a:prstGeom prst="rect">
            <a:avLst/>
          </a:prstGeom>
          <a:noFill/>
        </p:spPr>
        <p:txBody>
          <a:bodyPr wrap="square" rtlCol="0">
            <a:spAutoFit/>
          </a:bodyPr>
          <a:lstStyle/>
          <a:p>
            <a:pPr algn="ctr"/>
            <a:r>
              <a:rPr lang="nb-NO" sz="2400" dirty="0" err="1">
                <a:latin typeface="+mj-lt"/>
              </a:rPr>
              <a:t>Can</a:t>
            </a:r>
            <a:r>
              <a:rPr lang="nb-NO" sz="2400" dirty="0">
                <a:latin typeface="+mj-lt"/>
              </a:rPr>
              <a:t> </a:t>
            </a:r>
            <a:r>
              <a:rPr lang="nb-NO" sz="2400" b="1" dirty="0" err="1">
                <a:latin typeface="+mj-lt"/>
              </a:rPr>
              <a:t>only</a:t>
            </a:r>
            <a:r>
              <a:rPr lang="nb-NO" sz="2400" b="1" dirty="0">
                <a:latin typeface="+mj-lt"/>
              </a:rPr>
              <a:t> be </a:t>
            </a:r>
            <a:r>
              <a:rPr lang="nb-NO" sz="2400" b="1" dirty="0" err="1">
                <a:latin typeface="+mj-lt"/>
              </a:rPr>
              <a:t>solved</a:t>
            </a:r>
            <a:r>
              <a:rPr lang="nb-NO" sz="2400" b="1" dirty="0">
                <a:latin typeface="+mj-lt"/>
              </a:rPr>
              <a:t> </a:t>
            </a:r>
            <a:r>
              <a:rPr lang="nb-NO" sz="2400" dirty="0" err="1">
                <a:latin typeface="+mj-lt"/>
              </a:rPr>
              <a:t>with</a:t>
            </a:r>
            <a:r>
              <a:rPr lang="nb-NO" sz="2400" dirty="0">
                <a:latin typeface="+mj-lt"/>
              </a:rPr>
              <a:t> </a:t>
            </a:r>
            <a:r>
              <a:rPr lang="nb-NO" sz="2400" dirty="0" err="1">
                <a:latin typeface="+mj-lt"/>
              </a:rPr>
              <a:t>programming</a:t>
            </a:r>
            <a:endParaRPr lang="nb-NO" sz="2400" dirty="0">
              <a:latin typeface="+mj-lt"/>
            </a:endParaRPr>
          </a:p>
        </p:txBody>
      </p:sp>
    </p:spTree>
    <p:extLst>
      <p:ext uri="{BB962C8B-B14F-4D97-AF65-F5344CB8AC3E}">
        <p14:creationId xmlns:p14="http://schemas.microsoft.com/office/powerpoint/2010/main" val="827972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64"/>
            <a:ext cx="10972800" cy="1143000"/>
          </a:xfrm>
        </p:spPr>
        <p:txBody>
          <a:bodyPr>
            <a:normAutofit fontScale="90000"/>
          </a:bodyPr>
          <a:lstStyle/>
          <a:p>
            <a:r>
              <a:rPr lang="en-US" dirty="0"/>
              <a:t>This opens for discussions, a more scientific work-flow, and more engaging problems</a:t>
            </a:r>
          </a:p>
        </p:txBody>
      </p:sp>
      <p:pic>
        <p:nvPicPr>
          <p:cNvPr id="4" name="Picture 3" descr="example02.pdf"/>
          <p:cNvPicPr>
            <a:picLocks noChangeAspect="1"/>
          </p:cNvPicPr>
          <p:nvPr/>
        </p:nvPicPr>
        <p:blipFill rotWithShape="1">
          <a:blip r:embed="rId3">
            <a:extLst>
              <a:ext uri="{28A0092B-C50C-407E-A947-70E740481C1C}">
                <a14:useLocalDpi xmlns:a14="http://schemas.microsoft.com/office/drawing/2010/main" val="0"/>
              </a:ext>
            </a:extLst>
          </a:blip>
          <a:srcRect l="44715"/>
          <a:stretch/>
        </p:blipFill>
        <p:spPr>
          <a:xfrm>
            <a:off x="6096000" y="1510175"/>
            <a:ext cx="5456937" cy="4666103"/>
          </a:xfrm>
          <a:prstGeom prst="rect">
            <a:avLst/>
          </a:prstGeom>
        </p:spPr>
      </p:pic>
      <p:pic>
        <p:nvPicPr>
          <p:cNvPr id="5" name="Picture 4" descr="Screen Shot 2015-09-21 at 00.59.24.png"/>
          <p:cNvPicPr>
            <a:picLocks noChangeAspect="1"/>
          </p:cNvPicPr>
          <p:nvPr/>
        </p:nvPicPr>
        <p:blipFill rotWithShape="1">
          <a:blip r:embed="rId4">
            <a:extLst>
              <a:ext uri="{28A0092B-C50C-407E-A947-70E740481C1C}">
                <a14:useLocalDpi xmlns:a14="http://schemas.microsoft.com/office/drawing/2010/main" val="0"/>
              </a:ext>
            </a:extLst>
          </a:blip>
          <a:srcRect l="28695" r="28110" b="53594"/>
          <a:stretch/>
        </p:blipFill>
        <p:spPr>
          <a:xfrm>
            <a:off x="1118319" y="5246698"/>
            <a:ext cx="3183518" cy="867234"/>
          </a:xfrm>
          <a:prstGeom prst="rect">
            <a:avLst/>
          </a:prstGeom>
        </p:spPr>
      </p:pic>
      <p:pic>
        <p:nvPicPr>
          <p:cNvPr id="6" name="Picture 2" descr="ttp://www.mcm.edu/academic/galileo/ars/arsgifs/zparabolictraj.gif"/>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609600" y="1572925"/>
            <a:ext cx="4819542" cy="36146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Shot 2015-09-21 at 01.14.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336" y="1574265"/>
            <a:ext cx="6253568" cy="4603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382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ro Image">
            <a:extLst>
              <a:ext uri="{FF2B5EF4-FFF2-40B4-BE49-F238E27FC236}">
                <a16:creationId xmlns:a16="http://schemas.microsoft.com/office/drawing/2014/main" id="{FAA2D92A-B903-B240-8297-2F5D5C2B536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023" t="1429" r="15330" b="-1429"/>
          <a:stretch/>
        </p:blipFill>
        <p:spPr bwMode="auto">
          <a:xfrm>
            <a:off x="0" y="0"/>
            <a:ext cx="12220327" cy="69841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D5D7256-0335-7A43-B2CD-DAE0FA2093DC}"/>
              </a:ext>
            </a:extLst>
          </p:cNvPr>
          <p:cNvSpPr>
            <a:spLocks noGrp="1"/>
          </p:cNvSpPr>
          <p:nvPr>
            <p:ph type="title"/>
          </p:nvPr>
        </p:nvSpPr>
        <p:spPr>
          <a:xfrm>
            <a:off x="6448097" y="1059893"/>
            <a:ext cx="5504417" cy="2271136"/>
          </a:xfrm>
        </p:spPr>
        <p:txBody>
          <a:bodyPr>
            <a:noAutofit/>
          </a:bodyPr>
          <a:lstStyle/>
          <a:p>
            <a:pPr algn="r"/>
            <a:r>
              <a:rPr lang="en-US" sz="3600" dirty="0">
                <a:solidFill>
                  <a:schemeClr val="bg1"/>
                </a:solidFill>
              </a:rPr>
              <a:t>Programming opens for exploration and creativity.</a:t>
            </a:r>
            <a:br>
              <a:rPr lang="en-US" sz="3600" dirty="0">
                <a:solidFill>
                  <a:schemeClr val="bg1"/>
                </a:solidFill>
              </a:rPr>
            </a:br>
            <a:br>
              <a:rPr lang="en-US" sz="3600" dirty="0">
                <a:solidFill>
                  <a:schemeClr val="bg1"/>
                </a:solidFill>
              </a:rPr>
            </a:br>
            <a:r>
              <a:rPr lang="en-US" sz="3600" dirty="0">
                <a:solidFill>
                  <a:schemeClr val="bg1"/>
                </a:solidFill>
              </a:rPr>
              <a:t>What happens to a feather in a tornado?</a:t>
            </a:r>
          </a:p>
        </p:txBody>
      </p:sp>
    </p:spTree>
    <p:extLst>
      <p:ext uri="{BB962C8B-B14F-4D97-AF65-F5344CB8AC3E}">
        <p14:creationId xmlns:p14="http://schemas.microsoft.com/office/powerpoint/2010/main" val="128062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6829" y="3298377"/>
            <a:ext cx="4033157" cy="2710543"/>
          </a:xfrm>
          <a:prstGeom prst="rect">
            <a:avLst/>
          </a:prstGeom>
          <a:solidFill>
            <a:schemeClr val="bg1"/>
          </a:solidFill>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Programming is understanding – but how much programming is needed?</a:t>
            </a:r>
          </a:p>
        </p:txBody>
      </p:sp>
      <p:pic>
        <p:nvPicPr>
          <p:cNvPr id="4" name="Picture 3" descr="Screen Shot 2015-09-21 at 02.1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267" y="4605218"/>
            <a:ext cx="3451466" cy="877899"/>
          </a:xfrm>
          <a:prstGeom prst="rect">
            <a:avLst/>
          </a:prstGeom>
        </p:spPr>
      </p:pic>
      <p:pic>
        <p:nvPicPr>
          <p:cNvPr id="5" name="Picture 4" descr="Screen Shot 2015-09-21 at 02.10.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567" y="3669118"/>
            <a:ext cx="2699631" cy="768555"/>
          </a:xfrm>
          <a:prstGeom prst="rect">
            <a:avLst/>
          </a:prstGeom>
        </p:spPr>
      </p:pic>
      <p:pic>
        <p:nvPicPr>
          <p:cNvPr id="8" name="Picture 7"/>
          <p:cNvPicPr>
            <a:picLocks noChangeAspect="1"/>
          </p:cNvPicPr>
          <p:nvPr/>
        </p:nvPicPr>
        <p:blipFill>
          <a:blip r:embed="rId4"/>
          <a:stretch>
            <a:fillRect/>
          </a:stretch>
        </p:blipFill>
        <p:spPr>
          <a:xfrm>
            <a:off x="8346619" y="1955372"/>
            <a:ext cx="3350084" cy="4385282"/>
          </a:xfrm>
          <a:prstGeom prst="rect">
            <a:avLst/>
          </a:prstGeom>
          <a:effectLst>
            <a:outerShdw blurRad="50800" dist="76200" dir="2700000" algn="tl" rotWithShape="0">
              <a:prstClr val="black">
                <a:alpha val="40000"/>
              </a:prstClr>
            </a:outerShdw>
          </a:effectLst>
        </p:spPr>
      </p:pic>
      <p:pic>
        <p:nvPicPr>
          <p:cNvPr id="8194" name="Picture 2" descr="mage result for bungee jumping"/>
          <p:cNvPicPr>
            <a:picLocks noChangeAspect="1" noChangeArrowheads="1"/>
          </p:cNvPicPr>
          <p:nvPr/>
        </p:nvPicPr>
        <p:blipFill rotWithShape="1">
          <a:blip r:embed="rId5">
            <a:extLst>
              <a:ext uri="{28A0092B-C50C-407E-A947-70E740481C1C}">
                <a14:useLocalDpi xmlns:a14="http://schemas.microsoft.com/office/drawing/2010/main" val="0"/>
              </a:ext>
            </a:extLst>
          </a:blip>
          <a:srcRect l="15619" b="13546"/>
          <a:stretch/>
        </p:blipFill>
        <p:spPr bwMode="auto">
          <a:xfrm rot="16200000">
            <a:off x="-207186" y="2559706"/>
            <a:ext cx="4480188" cy="3282044"/>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Arc 9"/>
          <p:cNvSpPr/>
          <p:nvPr/>
        </p:nvSpPr>
        <p:spPr>
          <a:xfrm>
            <a:off x="1982563" y="2430377"/>
            <a:ext cx="3554186" cy="1361558"/>
          </a:xfrm>
          <a:prstGeom prst="arc">
            <a:avLst/>
          </a:prstGeom>
          <a:ln w="76200">
            <a:tailEnd type="triangle"/>
          </a:ln>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flipH="1">
            <a:off x="6483800" y="2430377"/>
            <a:ext cx="3554186" cy="1361558"/>
          </a:xfrm>
          <a:prstGeom prst="arc">
            <a:avLst/>
          </a:prstGeom>
          <a:ln w="76200">
            <a:headEnd type="triangle"/>
            <a:tailEnd type="none"/>
          </a:ln>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499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How does computing change education – example from managerial economics</a:t>
            </a:r>
          </a:p>
        </p:txBody>
      </p:sp>
    </p:spTree>
    <p:extLst>
      <p:ext uri="{BB962C8B-B14F-4D97-AF65-F5344CB8AC3E}">
        <p14:creationId xmlns:p14="http://schemas.microsoft.com/office/powerpoint/2010/main" val="20854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01E3006-1C3F-7E94-32C8-8D8B083AE139}"/>
              </a:ext>
            </a:extLst>
          </p:cNvPr>
          <p:cNvPicPr>
            <a:picLocks noChangeAspect="1"/>
          </p:cNvPicPr>
          <p:nvPr/>
        </p:nvPicPr>
        <p:blipFill>
          <a:blip r:embed="rId2"/>
          <a:stretch>
            <a:fillRect/>
          </a:stretch>
        </p:blipFill>
        <p:spPr>
          <a:xfrm>
            <a:off x="6226224" y="1110952"/>
            <a:ext cx="5486400" cy="5486400"/>
          </a:xfrm>
          <a:prstGeom prst="rect">
            <a:avLst/>
          </a:prstGeom>
        </p:spPr>
      </p:pic>
      <p:sp>
        <p:nvSpPr>
          <p:cNvPr id="2" name="Title 1">
            <a:extLst>
              <a:ext uri="{FF2B5EF4-FFF2-40B4-BE49-F238E27FC236}">
                <a16:creationId xmlns:a16="http://schemas.microsoft.com/office/drawing/2014/main" id="{EE29BED1-F405-BAEE-B302-F19B8F2C5F60}"/>
              </a:ext>
            </a:extLst>
          </p:cNvPr>
          <p:cNvSpPr>
            <a:spLocks noGrp="1"/>
          </p:cNvSpPr>
          <p:nvPr>
            <p:ph type="title"/>
          </p:nvPr>
        </p:nvSpPr>
        <p:spPr/>
        <p:txBody>
          <a:bodyPr>
            <a:normAutofit/>
          </a:bodyPr>
          <a:lstStyle/>
          <a:p>
            <a:r>
              <a:rPr lang="en-NO" sz="4000" dirty="0"/>
              <a:t>Demand and revenue – classical approach</a:t>
            </a:r>
          </a:p>
        </p:txBody>
      </p:sp>
      <p:sp>
        <p:nvSpPr>
          <p:cNvPr id="10" name="TextBox 9">
            <a:extLst>
              <a:ext uri="{FF2B5EF4-FFF2-40B4-BE49-F238E27FC236}">
                <a16:creationId xmlns:a16="http://schemas.microsoft.com/office/drawing/2014/main" id="{0DFE3DAA-F53B-D42C-6EF3-22A4F0F6A72C}"/>
              </a:ext>
            </a:extLst>
          </p:cNvPr>
          <p:cNvSpPr txBox="1"/>
          <p:nvPr/>
        </p:nvSpPr>
        <p:spPr>
          <a:xfrm>
            <a:off x="1141250" y="1725320"/>
            <a:ext cx="4378686" cy="461665"/>
          </a:xfrm>
          <a:prstGeom prst="rect">
            <a:avLst/>
          </a:prstGeom>
          <a:noFill/>
        </p:spPr>
        <p:txBody>
          <a:bodyPr wrap="square" rtlCol="0">
            <a:spAutoFit/>
          </a:bodyPr>
          <a:lstStyle/>
          <a:p>
            <a:r>
              <a:rPr lang="en-NO" sz="2400" dirty="0">
                <a:latin typeface="Calibri" panose="020F0502020204030204" pitchFamily="34" charset="0"/>
                <a:cs typeface="Calibri" panose="020F0502020204030204" pitchFamily="34" charset="0"/>
              </a:rPr>
              <a:t>Price (P) depends on quantity (Q)</a:t>
            </a:r>
          </a:p>
        </p:txBody>
      </p:sp>
      <p:sp>
        <p:nvSpPr>
          <p:cNvPr id="11" name="TextBox 10">
            <a:extLst>
              <a:ext uri="{FF2B5EF4-FFF2-40B4-BE49-F238E27FC236}">
                <a16:creationId xmlns:a16="http://schemas.microsoft.com/office/drawing/2014/main" id="{58303157-BCD0-FC47-5165-E5132024E2A9}"/>
              </a:ext>
            </a:extLst>
          </p:cNvPr>
          <p:cNvSpPr txBox="1"/>
          <p:nvPr/>
        </p:nvSpPr>
        <p:spPr>
          <a:xfrm>
            <a:off x="1133001" y="3789040"/>
            <a:ext cx="4378686" cy="461665"/>
          </a:xfrm>
          <a:prstGeom prst="rect">
            <a:avLst/>
          </a:prstGeom>
          <a:noFill/>
        </p:spPr>
        <p:txBody>
          <a:bodyPr wrap="square" rtlCol="0">
            <a:spAutoFit/>
          </a:bodyPr>
          <a:lstStyle/>
          <a:p>
            <a:r>
              <a:rPr lang="en-NO" sz="2400" dirty="0">
                <a:latin typeface="Calibri" panose="020F0502020204030204" pitchFamily="34" charset="0"/>
                <a:cs typeface="Calibri" panose="020F0502020204030204" pitchFamily="34" charset="0"/>
              </a:rPr>
              <a:t>Revenue (R) depends on PQ</a:t>
            </a:r>
          </a:p>
        </p:txBody>
      </p:sp>
      <p:sp>
        <p:nvSpPr>
          <p:cNvPr id="12" name="TextBox 11">
            <a:extLst>
              <a:ext uri="{FF2B5EF4-FFF2-40B4-BE49-F238E27FC236}">
                <a16:creationId xmlns:a16="http://schemas.microsoft.com/office/drawing/2014/main" id="{AC20B439-F45B-D242-EEDF-5E8910F20A93}"/>
              </a:ext>
            </a:extLst>
          </p:cNvPr>
          <p:cNvSpPr txBox="1"/>
          <p:nvPr/>
        </p:nvSpPr>
        <p:spPr>
          <a:xfrm>
            <a:off x="1141250" y="5852760"/>
            <a:ext cx="4378686" cy="461665"/>
          </a:xfrm>
          <a:prstGeom prst="rect">
            <a:avLst/>
          </a:prstGeom>
          <a:noFill/>
        </p:spPr>
        <p:txBody>
          <a:bodyPr wrap="square" rtlCol="0">
            <a:spAutoFit/>
          </a:bodyPr>
          <a:lstStyle/>
          <a:p>
            <a:r>
              <a:rPr lang="en-NO" sz="2400" b="1" dirty="0">
                <a:latin typeface="Calibri" panose="020F0502020204030204" pitchFamily="34" charset="0"/>
                <a:cs typeface="Calibri" panose="020F0502020204030204" pitchFamily="34" charset="0"/>
              </a:rPr>
              <a:t>How to maximize revenue?</a:t>
            </a:r>
          </a:p>
        </p:txBody>
      </p:sp>
      <p:pic>
        <p:nvPicPr>
          <p:cNvPr id="17" name="Picture 16">
            <a:extLst>
              <a:ext uri="{FF2B5EF4-FFF2-40B4-BE49-F238E27FC236}">
                <a16:creationId xmlns:a16="http://schemas.microsoft.com/office/drawing/2014/main" id="{DEE3CAA6-7FB7-8C27-C129-EA96A252919A}"/>
              </a:ext>
            </a:extLst>
          </p:cNvPr>
          <p:cNvPicPr>
            <a:picLocks noChangeAspect="1"/>
          </p:cNvPicPr>
          <p:nvPr/>
        </p:nvPicPr>
        <p:blipFill>
          <a:blip r:embed="rId3"/>
          <a:stretch>
            <a:fillRect/>
          </a:stretch>
        </p:blipFill>
        <p:spPr>
          <a:xfrm>
            <a:off x="1055440" y="4707200"/>
            <a:ext cx="4032137" cy="427063"/>
          </a:xfrm>
          <a:prstGeom prst="rect">
            <a:avLst/>
          </a:prstGeom>
        </p:spPr>
      </p:pic>
      <p:pic>
        <p:nvPicPr>
          <p:cNvPr id="19" name="Picture 18">
            <a:extLst>
              <a:ext uri="{FF2B5EF4-FFF2-40B4-BE49-F238E27FC236}">
                <a16:creationId xmlns:a16="http://schemas.microsoft.com/office/drawing/2014/main" id="{2BEA9334-40CF-86AE-FA86-C0F2243C2419}"/>
              </a:ext>
            </a:extLst>
          </p:cNvPr>
          <p:cNvPicPr>
            <a:picLocks noChangeAspect="1"/>
          </p:cNvPicPr>
          <p:nvPr/>
        </p:nvPicPr>
        <p:blipFill>
          <a:blip r:embed="rId4"/>
          <a:stretch>
            <a:fillRect/>
          </a:stretch>
        </p:blipFill>
        <p:spPr>
          <a:xfrm>
            <a:off x="1055440" y="2537958"/>
            <a:ext cx="2861879" cy="450054"/>
          </a:xfrm>
          <a:prstGeom prst="rect">
            <a:avLst/>
          </a:prstGeom>
        </p:spPr>
      </p:pic>
      <p:pic>
        <p:nvPicPr>
          <p:cNvPr id="20" name="Picture 2" descr="mage result for twist nidar">
            <a:extLst>
              <a:ext uri="{FF2B5EF4-FFF2-40B4-BE49-F238E27FC236}">
                <a16:creationId xmlns:a16="http://schemas.microsoft.com/office/drawing/2014/main" id="{5940EB6E-1997-4822-EBE9-0F589A49B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6462" y="2031570"/>
            <a:ext cx="55547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age result for twist nidar">
            <a:extLst>
              <a:ext uri="{FF2B5EF4-FFF2-40B4-BE49-F238E27FC236}">
                <a16:creationId xmlns:a16="http://schemas.microsoft.com/office/drawing/2014/main" id="{ED2B6477-087C-C6C8-234E-416D747C8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6461" y="4315817"/>
            <a:ext cx="555477"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6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AE8A3-CD4A-1E02-5052-8EDDB0F96DD0}"/>
              </a:ext>
            </a:extLst>
          </p:cNvPr>
          <p:cNvPicPr>
            <a:picLocks noChangeAspect="1"/>
          </p:cNvPicPr>
          <p:nvPr/>
        </p:nvPicPr>
        <p:blipFill>
          <a:blip r:embed="rId2"/>
          <a:stretch>
            <a:fillRect/>
          </a:stretch>
        </p:blipFill>
        <p:spPr>
          <a:xfrm>
            <a:off x="6240016" y="1124744"/>
            <a:ext cx="5486400" cy="5486400"/>
          </a:xfrm>
          <a:prstGeom prst="rect">
            <a:avLst/>
          </a:prstGeom>
        </p:spPr>
      </p:pic>
      <p:sp>
        <p:nvSpPr>
          <p:cNvPr id="2" name="Title 1">
            <a:extLst>
              <a:ext uri="{FF2B5EF4-FFF2-40B4-BE49-F238E27FC236}">
                <a16:creationId xmlns:a16="http://schemas.microsoft.com/office/drawing/2014/main" id="{EE29BED1-F405-BAEE-B302-F19B8F2C5F60}"/>
              </a:ext>
            </a:extLst>
          </p:cNvPr>
          <p:cNvSpPr>
            <a:spLocks noGrp="1"/>
          </p:cNvSpPr>
          <p:nvPr>
            <p:ph type="title"/>
          </p:nvPr>
        </p:nvSpPr>
        <p:spPr/>
        <p:txBody>
          <a:bodyPr>
            <a:normAutofit fontScale="90000"/>
          </a:bodyPr>
          <a:lstStyle/>
          <a:p>
            <a:r>
              <a:rPr lang="en-NO" dirty="0"/>
              <a:t>Demand and revenue – computational approach</a:t>
            </a:r>
          </a:p>
        </p:txBody>
      </p:sp>
      <p:sp>
        <p:nvSpPr>
          <p:cNvPr id="12" name="TextBox 11">
            <a:extLst>
              <a:ext uri="{FF2B5EF4-FFF2-40B4-BE49-F238E27FC236}">
                <a16:creationId xmlns:a16="http://schemas.microsoft.com/office/drawing/2014/main" id="{AC20B439-F45B-D242-EEDF-5E8910F20A93}"/>
              </a:ext>
            </a:extLst>
          </p:cNvPr>
          <p:cNvSpPr txBox="1"/>
          <p:nvPr/>
        </p:nvSpPr>
        <p:spPr>
          <a:xfrm>
            <a:off x="1141250" y="5852760"/>
            <a:ext cx="4378686" cy="461665"/>
          </a:xfrm>
          <a:prstGeom prst="rect">
            <a:avLst/>
          </a:prstGeom>
          <a:noFill/>
        </p:spPr>
        <p:txBody>
          <a:bodyPr wrap="square" rtlCol="0">
            <a:spAutoFit/>
          </a:bodyPr>
          <a:lstStyle/>
          <a:p>
            <a:r>
              <a:rPr lang="en-NO" sz="2400" b="1" dirty="0">
                <a:latin typeface="Calibri" panose="020F0502020204030204" pitchFamily="34" charset="0"/>
                <a:cs typeface="Calibri" panose="020F0502020204030204" pitchFamily="34" charset="0"/>
              </a:rPr>
              <a:t>How to maximize revenue?</a:t>
            </a:r>
          </a:p>
        </p:txBody>
      </p:sp>
      <p:pic>
        <p:nvPicPr>
          <p:cNvPr id="13" name="Picture 2" descr="mage result for twist nidar">
            <a:extLst>
              <a:ext uri="{FF2B5EF4-FFF2-40B4-BE49-F238E27FC236}">
                <a16:creationId xmlns:a16="http://schemas.microsoft.com/office/drawing/2014/main" id="{F7F1EBC6-3AD6-C830-DADC-56AFB9A9B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424" y="2711579"/>
            <a:ext cx="970263" cy="19965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25D306-3BBF-B8A2-142E-0E9B11B9B071}"/>
              </a:ext>
            </a:extLst>
          </p:cNvPr>
          <p:cNvSpPr txBox="1"/>
          <p:nvPr/>
        </p:nvSpPr>
        <p:spPr>
          <a:xfrm>
            <a:off x="1141250" y="1556792"/>
            <a:ext cx="4162662" cy="830997"/>
          </a:xfrm>
          <a:prstGeom prst="rect">
            <a:avLst/>
          </a:prstGeom>
          <a:noFill/>
        </p:spPr>
        <p:txBody>
          <a:bodyPr wrap="square" rtlCol="0">
            <a:spAutoFit/>
          </a:bodyPr>
          <a:lstStyle/>
          <a:p>
            <a:r>
              <a:rPr lang="en-NO" sz="2400" dirty="0">
                <a:latin typeface="Calibri" panose="020F0502020204030204" pitchFamily="34" charset="0"/>
                <a:cs typeface="Calibri" panose="020F0502020204030204" pitchFamily="34" charset="0"/>
              </a:rPr>
              <a:t>What will you pay for this bag of sweets?</a:t>
            </a:r>
          </a:p>
        </p:txBody>
      </p:sp>
      <p:pic>
        <p:nvPicPr>
          <p:cNvPr id="24" name="Picture 23">
            <a:extLst>
              <a:ext uri="{FF2B5EF4-FFF2-40B4-BE49-F238E27FC236}">
                <a16:creationId xmlns:a16="http://schemas.microsoft.com/office/drawing/2014/main" id="{599766F5-CF4B-1511-E7E6-D94E46079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965" y="2693213"/>
            <a:ext cx="1687326" cy="1961917"/>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13969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endParaRPr lang="nb-NO"/>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endParaRPr lang="en-US"/>
          </a:p>
        </p:txBody>
      </p:sp>
      <p:pic>
        <p:nvPicPr>
          <p:cNvPr id="5122" name="Picture 2" descr="http://d.europe.newsweek.com/en/full/10395/china-bans-super-computer-expor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59496" y="6505600"/>
            <a:ext cx="7416824" cy="307777"/>
          </a:xfrm>
          <a:prstGeom prst="rect">
            <a:avLst/>
          </a:prstGeom>
          <a:noFill/>
        </p:spPr>
        <p:txBody>
          <a:bodyPr wrap="square" rtlCol="0">
            <a:spAutoFit/>
          </a:bodyPr>
          <a:lstStyle/>
          <a:p>
            <a:r>
              <a:rPr lang="en-US" sz="1400">
                <a:solidFill>
                  <a:schemeClr val="bg1">
                    <a:lumMod val="85000"/>
                  </a:schemeClr>
                </a:solidFill>
              </a:rPr>
              <a:t>Sam Churchill via Flickr/used under Creative Commons 2.0</a:t>
            </a:r>
          </a:p>
        </p:txBody>
      </p:sp>
      <p:sp>
        <p:nvSpPr>
          <p:cNvPr id="8" name="TextBox 7"/>
          <p:cNvSpPr txBox="1"/>
          <p:nvPr/>
        </p:nvSpPr>
        <p:spPr>
          <a:xfrm>
            <a:off x="1416385" y="846138"/>
            <a:ext cx="9359230" cy="1077218"/>
          </a:xfrm>
          <a:prstGeom prst="rect">
            <a:avLst/>
          </a:prstGeom>
          <a:noFill/>
        </p:spPr>
        <p:txBody>
          <a:bodyPr wrap="square" rtlCol="0">
            <a:spAutoFit/>
          </a:bodyPr>
          <a:lstStyle/>
          <a:p>
            <a:r>
              <a:rPr lang="en-US" sz="3200" dirty="0">
                <a:solidFill>
                  <a:schemeClr val="bg1">
                    <a:lumMod val="95000"/>
                  </a:schemeClr>
                </a:solidFill>
              </a:rPr>
              <a:t>Computing - the use of computers and programming to solve problems - are changing all fields</a:t>
            </a:r>
          </a:p>
        </p:txBody>
      </p:sp>
    </p:spTree>
    <p:extLst>
      <p:ext uri="{BB962C8B-B14F-4D97-AF65-F5344CB8AC3E}">
        <p14:creationId xmlns:p14="http://schemas.microsoft.com/office/powerpoint/2010/main" val="210929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AE8A3-CD4A-1E02-5052-8EDDB0F96DD0}"/>
              </a:ext>
            </a:extLst>
          </p:cNvPr>
          <p:cNvPicPr>
            <a:picLocks noChangeAspect="1"/>
          </p:cNvPicPr>
          <p:nvPr/>
        </p:nvPicPr>
        <p:blipFill>
          <a:blip r:embed="rId2"/>
          <a:stretch>
            <a:fillRect/>
          </a:stretch>
        </p:blipFill>
        <p:spPr>
          <a:xfrm>
            <a:off x="6240016" y="1124744"/>
            <a:ext cx="5486400" cy="5486400"/>
          </a:xfrm>
          <a:prstGeom prst="rect">
            <a:avLst/>
          </a:prstGeom>
        </p:spPr>
      </p:pic>
      <p:sp>
        <p:nvSpPr>
          <p:cNvPr id="2" name="Title 1">
            <a:extLst>
              <a:ext uri="{FF2B5EF4-FFF2-40B4-BE49-F238E27FC236}">
                <a16:creationId xmlns:a16="http://schemas.microsoft.com/office/drawing/2014/main" id="{EE29BED1-F405-BAEE-B302-F19B8F2C5F60}"/>
              </a:ext>
            </a:extLst>
          </p:cNvPr>
          <p:cNvSpPr>
            <a:spLocks noGrp="1"/>
          </p:cNvSpPr>
          <p:nvPr>
            <p:ph type="title"/>
          </p:nvPr>
        </p:nvSpPr>
        <p:spPr/>
        <p:txBody>
          <a:bodyPr>
            <a:normAutofit fontScale="90000"/>
          </a:bodyPr>
          <a:lstStyle/>
          <a:p>
            <a:r>
              <a:rPr lang="en-NO" dirty="0"/>
              <a:t>Demand and revenue – discovery and discussion</a:t>
            </a:r>
          </a:p>
        </p:txBody>
      </p:sp>
      <p:pic>
        <p:nvPicPr>
          <p:cNvPr id="8" name="Picture 7" descr="Screen Shot 2015-09-21 at 01.14.35.png">
            <a:extLst>
              <a:ext uri="{FF2B5EF4-FFF2-40B4-BE49-F238E27FC236}">
                <a16:creationId xmlns:a16="http://schemas.microsoft.com/office/drawing/2014/main" id="{CBF00BDA-CF3A-203D-49CA-6AA64A04E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29" y="1888291"/>
            <a:ext cx="5378170" cy="395930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40D92C1-A073-3F44-C861-80D899C9E000}"/>
              </a:ext>
            </a:extLst>
          </p:cNvPr>
          <p:cNvSpPr/>
          <p:nvPr/>
        </p:nvSpPr>
        <p:spPr>
          <a:xfrm>
            <a:off x="6240016" y="3861048"/>
            <a:ext cx="5342384" cy="2664296"/>
          </a:xfrm>
          <a:prstGeom prst="rect">
            <a:avLst/>
          </a:prstGeom>
          <a:solidFill>
            <a:schemeClr val="bg1">
              <a:alpha val="8366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9" name="Oval 8">
            <a:extLst>
              <a:ext uri="{FF2B5EF4-FFF2-40B4-BE49-F238E27FC236}">
                <a16:creationId xmlns:a16="http://schemas.microsoft.com/office/drawing/2014/main" id="{03AAC6DE-8E04-E90F-A1E3-A72D78641FCC}"/>
              </a:ext>
            </a:extLst>
          </p:cNvPr>
          <p:cNvSpPr/>
          <p:nvPr/>
        </p:nvSpPr>
        <p:spPr>
          <a:xfrm>
            <a:off x="9740881" y="3284984"/>
            <a:ext cx="1398460" cy="665018"/>
          </a:xfrm>
          <a:prstGeom prst="ellipse">
            <a:avLst/>
          </a:prstGeom>
          <a:noFill/>
          <a:ln w="571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0" name="Straight Arrow Connector 9">
            <a:extLst>
              <a:ext uri="{FF2B5EF4-FFF2-40B4-BE49-F238E27FC236}">
                <a16:creationId xmlns:a16="http://schemas.microsoft.com/office/drawing/2014/main" id="{2FED78E1-5C8C-A71D-66C3-A15D4573CADC}"/>
              </a:ext>
            </a:extLst>
          </p:cNvPr>
          <p:cNvCxnSpPr>
            <a:cxnSpLocks/>
          </p:cNvCxnSpPr>
          <p:nvPr/>
        </p:nvCxnSpPr>
        <p:spPr>
          <a:xfrm flipH="1">
            <a:off x="10626374" y="3168603"/>
            <a:ext cx="349615" cy="44057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0CFCF59-61DD-E0A1-58F1-0B400DFDFE18}"/>
              </a:ext>
            </a:extLst>
          </p:cNvPr>
          <p:cNvCxnSpPr>
            <a:cxnSpLocks/>
          </p:cNvCxnSpPr>
          <p:nvPr/>
        </p:nvCxnSpPr>
        <p:spPr>
          <a:xfrm flipV="1">
            <a:off x="9670156" y="3790670"/>
            <a:ext cx="769955" cy="5209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EEC06C0-DD5A-D397-D5FE-14D4B969DBD2}"/>
              </a:ext>
            </a:extLst>
          </p:cNvPr>
          <p:cNvSpPr txBox="1"/>
          <p:nvPr/>
        </p:nvSpPr>
        <p:spPr>
          <a:xfrm>
            <a:off x="8377591" y="4149510"/>
            <a:ext cx="1345689" cy="369332"/>
          </a:xfrm>
          <a:prstGeom prst="rect">
            <a:avLst/>
          </a:prstGeom>
          <a:noFill/>
        </p:spPr>
        <p:txBody>
          <a:bodyPr wrap="none" rtlCol="0">
            <a:spAutoFit/>
          </a:bodyPr>
          <a:lstStyle/>
          <a:p>
            <a:r>
              <a:rPr lang="nb-NO" b="1" dirty="0" err="1">
                <a:solidFill>
                  <a:srgbClr val="FF0000"/>
                </a:solidFill>
                <a:latin typeface="+mj-lt"/>
              </a:rPr>
              <a:t>Below</a:t>
            </a:r>
            <a:r>
              <a:rPr lang="nb-NO" b="1" dirty="0">
                <a:solidFill>
                  <a:srgbClr val="FF0000"/>
                </a:solidFill>
                <a:latin typeface="+mj-lt"/>
              </a:rPr>
              <a:t> zero?</a:t>
            </a:r>
          </a:p>
        </p:txBody>
      </p:sp>
      <p:sp>
        <p:nvSpPr>
          <p:cNvPr id="16" name="TextBox 15">
            <a:extLst>
              <a:ext uri="{FF2B5EF4-FFF2-40B4-BE49-F238E27FC236}">
                <a16:creationId xmlns:a16="http://schemas.microsoft.com/office/drawing/2014/main" id="{4CAD1389-23F4-47B3-3374-4A1F99A8D9B3}"/>
              </a:ext>
            </a:extLst>
          </p:cNvPr>
          <p:cNvSpPr txBox="1"/>
          <p:nvPr/>
        </p:nvSpPr>
        <p:spPr>
          <a:xfrm>
            <a:off x="10269090" y="2776702"/>
            <a:ext cx="1242776" cy="369332"/>
          </a:xfrm>
          <a:prstGeom prst="rect">
            <a:avLst/>
          </a:prstGeom>
          <a:noFill/>
        </p:spPr>
        <p:txBody>
          <a:bodyPr wrap="none" rtlCol="0">
            <a:spAutoFit/>
          </a:bodyPr>
          <a:lstStyle/>
          <a:p>
            <a:r>
              <a:rPr lang="nb-NO" b="1" dirty="0">
                <a:solidFill>
                  <a:srgbClr val="FF0000"/>
                </a:solidFill>
                <a:latin typeface="+mj-lt"/>
              </a:rPr>
              <a:t>Zero </a:t>
            </a:r>
            <a:r>
              <a:rPr lang="nb-NO" b="1" dirty="0" err="1">
                <a:solidFill>
                  <a:srgbClr val="FF0000"/>
                </a:solidFill>
                <a:latin typeface="+mj-lt"/>
              </a:rPr>
              <a:t>price</a:t>
            </a:r>
            <a:r>
              <a:rPr lang="nb-NO" b="1" dirty="0">
                <a:solidFill>
                  <a:srgbClr val="FF0000"/>
                </a:solidFill>
                <a:latin typeface="+mj-lt"/>
              </a:rPr>
              <a:t>?</a:t>
            </a:r>
          </a:p>
        </p:txBody>
      </p:sp>
    </p:spTree>
    <p:extLst>
      <p:ext uri="{BB962C8B-B14F-4D97-AF65-F5344CB8AC3E}">
        <p14:creationId xmlns:p14="http://schemas.microsoft.com/office/powerpoint/2010/main" val="2441526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0D10-F8DC-0F44-AB44-500D804D040E}"/>
              </a:ext>
            </a:extLst>
          </p:cNvPr>
          <p:cNvSpPr>
            <a:spLocks noGrp="1"/>
          </p:cNvSpPr>
          <p:nvPr>
            <p:ph type="title"/>
          </p:nvPr>
        </p:nvSpPr>
        <p:spPr>
          <a:xfrm>
            <a:off x="609600" y="-27384"/>
            <a:ext cx="10972800" cy="1143000"/>
          </a:xfrm>
        </p:spPr>
        <p:txBody>
          <a:bodyPr>
            <a:normAutofit fontScale="90000"/>
          </a:bodyPr>
          <a:lstStyle/>
          <a:p>
            <a:r>
              <a:rPr lang="en-NO" dirty="0"/>
              <a:t>Implementation in humanities and social sciences</a:t>
            </a:r>
          </a:p>
        </p:txBody>
      </p:sp>
      <p:pic>
        <p:nvPicPr>
          <p:cNvPr id="5" name="Picture 4">
            <a:extLst>
              <a:ext uri="{FF2B5EF4-FFF2-40B4-BE49-F238E27FC236}">
                <a16:creationId xmlns:a16="http://schemas.microsoft.com/office/drawing/2014/main" id="{5707102D-873D-6943-A33A-91DAA41429F0}"/>
              </a:ext>
            </a:extLst>
          </p:cNvPr>
          <p:cNvPicPr>
            <a:picLocks noChangeAspect="1"/>
          </p:cNvPicPr>
          <p:nvPr/>
        </p:nvPicPr>
        <p:blipFill>
          <a:blip r:embed="rId2"/>
          <a:stretch>
            <a:fillRect/>
          </a:stretch>
        </p:blipFill>
        <p:spPr>
          <a:xfrm>
            <a:off x="399389" y="1730232"/>
            <a:ext cx="4659499" cy="2727511"/>
          </a:xfrm>
          <a:prstGeom prst="rect">
            <a:avLst/>
          </a:prstGeom>
        </p:spPr>
      </p:pic>
      <p:sp>
        <p:nvSpPr>
          <p:cNvPr id="6" name="Rectangle 5">
            <a:extLst>
              <a:ext uri="{FF2B5EF4-FFF2-40B4-BE49-F238E27FC236}">
                <a16:creationId xmlns:a16="http://schemas.microsoft.com/office/drawing/2014/main" id="{AB05CD80-F56F-3849-8348-DC0DCC3C14C1}"/>
              </a:ext>
            </a:extLst>
          </p:cNvPr>
          <p:cNvSpPr/>
          <p:nvPr/>
        </p:nvSpPr>
        <p:spPr>
          <a:xfrm>
            <a:off x="296883" y="1512205"/>
            <a:ext cx="4952011" cy="295695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 name="Rectangle 6">
            <a:extLst>
              <a:ext uri="{FF2B5EF4-FFF2-40B4-BE49-F238E27FC236}">
                <a16:creationId xmlns:a16="http://schemas.microsoft.com/office/drawing/2014/main" id="{55943BF7-3C68-8C42-A8D3-B54EEFA0F3FC}"/>
              </a:ext>
            </a:extLst>
          </p:cNvPr>
          <p:cNvSpPr/>
          <p:nvPr/>
        </p:nvSpPr>
        <p:spPr>
          <a:xfrm>
            <a:off x="5958599" y="1512205"/>
            <a:ext cx="2495796" cy="2982686"/>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2B3CD5F6-11CD-3149-B594-7596FC2A660F}"/>
              </a:ext>
            </a:extLst>
          </p:cNvPr>
          <p:cNvSpPr/>
          <p:nvPr/>
        </p:nvSpPr>
        <p:spPr>
          <a:xfrm>
            <a:off x="9164100" y="1512205"/>
            <a:ext cx="2495796" cy="2982686"/>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1CE30EEE-54B3-7049-BA5F-575C52DCB3E4}"/>
              </a:ext>
            </a:extLst>
          </p:cNvPr>
          <p:cNvSpPr txBox="1"/>
          <p:nvPr/>
        </p:nvSpPr>
        <p:spPr>
          <a:xfrm>
            <a:off x="399389" y="4860567"/>
            <a:ext cx="4849505" cy="646331"/>
          </a:xfrm>
          <a:prstGeom prst="rect">
            <a:avLst/>
          </a:prstGeom>
          <a:noFill/>
        </p:spPr>
        <p:txBody>
          <a:bodyPr wrap="square" rtlCol="0">
            <a:spAutoFit/>
          </a:bodyPr>
          <a:lstStyle/>
          <a:p>
            <a:r>
              <a:rPr lang="en-NO" dirty="0">
                <a:latin typeface="+mj-lt"/>
              </a:rPr>
              <a:t>Pilot implementation HON2110, 2020 (5 ECTS)</a:t>
            </a:r>
          </a:p>
          <a:p>
            <a:r>
              <a:rPr lang="en-NO" dirty="0">
                <a:latin typeface="+mj-lt"/>
              </a:rPr>
              <a:t>”Algorithmic thinking for humanities”</a:t>
            </a:r>
          </a:p>
        </p:txBody>
      </p:sp>
      <p:sp>
        <p:nvSpPr>
          <p:cNvPr id="10" name="TextBox 9">
            <a:extLst>
              <a:ext uri="{FF2B5EF4-FFF2-40B4-BE49-F238E27FC236}">
                <a16:creationId xmlns:a16="http://schemas.microsoft.com/office/drawing/2014/main" id="{8737EAF6-8920-5C43-A1B7-585C97E09F70}"/>
              </a:ext>
            </a:extLst>
          </p:cNvPr>
          <p:cNvSpPr txBox="1"/>
          <p:nvPr/>
        </p:nvSpPr>
        <p:spPr>
          <a:xfrm>
            <a:off x="348135" y="5662989"/>
            <a:ext cx="4849505" cy="646331"/>
          </a:xfrm>
          <a:prstGeom prst="rect">
            <a:avLst/>
          </a:prstGeom>
          <a:noFill/>
        </p:spPr>
        <p:txBody>
          <a:bodyPr wrap="square" rtlCol="0">
            <a:spAutoFit/>
          </a:bodyPr>
          <a:lstStyle/>
          <a:p>
            <a:r>
              <a:rPr lang="en-NO" dirty="0">
                <a:latin typeface="+mj-lt"/>
              </a:rPr>
              <a:t>Pilot implementation HON2200, 2021 (5 ECTS)</a:t>
            </a:r>
          </a:p>
          <a:p>
            <a:r>
              <a:rPr lang="en-NO" dirty="0">
                <a:latin typeface="+mj-lt"/>
              </a:rPr>
              <a:t>“Data-driven projects”</a:t>
            </a:r>
          </a:p>
        </p:txBody>
      </p:sp>
      <p:sp>
        <p:nvSpPr>
          <p:cNvPr id="11" name="TextBox 10">
            <a:extLst>
              <a:ext uri="{FF2B5EF4-FFF2-40B4-BE49-F238E27FC236}">
                <a16:creationId xmlns:a16="http://schemas.microsoft.com/office/drawing/2014/main" id="{2FD5F030-4FD8-7F4C-A3DA-B63183ECACEA}"/>
              </a:ext>
            </a:extLst>
          </p:cNvPr>
          <p:cNvSpPr txBox="1"/>
          <p:nvPr/>
        </p:nvSpPr>
        <p:spPr>
          <a:xfrm>
            <a:off x="6096000" y="1707514"/>
            <a:ext cx="2136490" cy="400110"/>
          </a:xfrm>
          <a:prstGeom prst="rect">
            <a:avLst/>
          </a:prstGeom>
          <a:noFill/>
        </p:spPr>
        <p:txBody>
          <a:bodyPr wrap="square" rtlCol="0">
            <a:spAutoFit/>
          </a:bodyPr>
          <a:lstStyle/>
          <a:p>
            <a:pPr algn="ctr"/>
            <a:r>
              <a:rPr lang="en-NO" sz="2000" dirty="0">
                <a:latin typeface="+mj-lt"/>
              </a:rPr>
              <a:t>Humanities</a:t>
            </a:r>
          </a:p>
        </p:txBody>
      </p:sp>
      <p:sp>
        <p:nvSpPr>
          <p:cNvPr id="12" name="TextBox 11">
            <a:extLst>
              <a:ext uri="{FF2B5EF4-FFF2-40B4-BE49-F238E27FC236}">
                <a16:creationId xmlns:a16="http://schemas.microsoft.com/office/drawing/2014/main" id="{E0B1B931-52C4-B347-91DA-180AE9D466C6}"/>
              </a:ext>
            </a:extLst>
          </p:cNvPr>
          <p:cNvSpPr txBox="1"/>
          <p:nvPr/>
        </p:nvSpPr>
        <p:spPr>
          <a:xfrm>
            <a:off x="9343753" y="1707514"/>
            <a:ext cx="2136490" cy="400110"/>
          </a:xfrm>
          <a:prstGeom prst="rect">
            <a:avLst/>
          </a:prstGeom>
          <a:noFill/>
        </p:spPr>
        <p:txBody>
          <a:bodyPr wrap="square" rtlCol="0">
            <a:spAutoFit/>
          </a:bodyPr>
          <a:lstStyle/>
          <a:p>
            <a:pPr algn="ctr"/>
            <a:r>
              <a:rPr lang="en-NO" sz="2000" dirty="0">
                <a:latin typeface="+mj-lt"/>
              </a:rPr>
              <a:t>Social sciences</a:t>
            </a:r>
          </a:p>
        </p:txBody>
      </p:sp>
      <p:sp>
        <p:nvSpPr>
          <p:cNvPr id="13" name="TextBox 12">
            <a:extLst>
              <a:ext uri="{FF2B5EF4-FFF2-40B4-BE49-F238E27FC236}">
                <a16:creationId xmlns:a16="http://schemas.microsoft.com/office/drawing/2014/main" id="{C07E8FA7-222F-5048-88CE-7CE4B0B46E93}"/>
              </a:ext>
            </a:extLst>
          </p:cNvPr>
          <p:cNvSpPr txBox="1"/>
          <p:nvPr/>
        </p:nvSpPr>
        <p:spPr>
          <a:xfrm>
            <a:off x="9264352" y="4860566"/>
            <a:ext cx="2801150" cy="646331"/>
          </a:xfrm>
          <a:prstGeom prst="rect">
            <a:avLst/>
          </a:prstGeom>
          <a:noFill/>
        </p:spPr>
        <p:txBody>
          <a:bodyPr wrap="square" rtlCol="0">
            <a:spAutoFit/>
          </a:bodyPr>
          <a:lstStyle/>
          <a:p>
            <a:r>
              <a:rPr lang="en-NO" dirty="0">
                <a:latin typeface="+mj-lt"/>
              </a:rPr>
              <a:t>Pilot implementation in political science (2023)</a:t>
            </a:r>
          </a:p>
        </p:txBody>
      </p:sp>
      <p:sp>
        <p:nvSpPr>
          <p:cNvPr id="15" name="TextBox 14">
            <a:extLst>
              <a:ext uri="{FF2B5EF4-FFF2-40B4-BE49-F238E27FC236}">
                <a16:creationId xmlns:a16="http://schemas.microsoft.com/office/drawing/2014/main" id="{227CFD53-1AC5-0645-BE60-7533CA63878E}"/>
              </a:ext>
            </a:extLst>
          </p:cNvPr>
          <p:cNvSpPr txBox="1"/>
          <p:nvPr/>
        </p:nvSpPr>
        <p:spPr>
          <a:xfrm>
            <a:off x="6096000" y="4882297"/>
            <a:ext cx="2495796" cy="646331"/>
          </a:xfrm>
          <a:prstGeom prst="rect">
            <a:avLst/>
          </a:prstGeom>
          <a:noFill/>
        </p:spPr>
        <p:txBody>
          <a:bodyPr wrap="square" rtlCol="0">
            <a:spAutoFit/>
          </a:bodyPr>
          <a:lstStyle/>
          <a:p>
            <a:r>
              <a:rPr lang="en-NO" dirty="0">
                <a:latin typeface="+mj-lt"/>
              </a:rPr>
              <a:t>Full implementation from 2021 (10 ECTS)</a:t>
            </a:r>
          </a:p>
        </p:txBody>
      </p:sp>
      <p:sp>
        <p:nvSpPr>
          <p:cNvPr id="16" name="TextBox 15">
            <a:extLst>
              <a:ext uri="{FF2B5EF4-FFF2-40B4-BE49-F238E27FC236}">
                <a16:creationId xmlns:a16="http://schemas.microsoft.com/office/drawing/2014/main" id="{6B8A3CAD-1480-F94D-B557-C15B503F1988}"/>
              </a:ext>
            </a:extLst>
          </p:cNvPr>
          <p:cNvSpPr txBox="1"/>
          <p:nvPr/>
        </p:nvSpPr>
        <p:spPr>
          <a:xfrm>
            <a:off x="6060911" y="2427946"/>
            <a:ext cx="2495796" cy="1354217"/>
          </a:xfrm>
          <a:prstGeom prst="rect">
            <a:avLst/>
          </a:prstGeom>
          <a:noFill/>
        </p:spPr>
        <p:txBody>
          <a:bodyPr wrap="square" rtlCol="0">
            <a:spAutoFit/>
          </a:bodyPr>
          <a:lstStyle/>
          <a:p>
            <a:r>
              <a:rPr lang="en-NO" sz="1600" dirty="0">
                <a:latin typeface="+mj-lt"/>
              </a:rPr>
              <a:t>Key personnel (+)</a:t>
            </a:r>
          </a:p>
          <a:p>
            <a:endParaRPr lang="en-NO" sz="1600" dirty="0">
              <a:latin typeface="+mj-lt"/>
            </a:endParaRPr>
          </a:p>
          <a:p>
            <a:r>
              <a:rPr lang="en-NO" sz="1600" dirty="0">
                <a:latin typeface="+mj-lt"/>
              </a:rPr>
              <a:t>Research collaborations (+)</a:t>
            </a:r>
          </a:p>
          <a:p>
            <a:endParaRPr lang="en-NO" sz="1600" dirty="0">
              <a:latin typeface="+mj-lt"/>
            </a:endParaRPr>
          </a:p>
          <a:p>
            <a:r>
              <a:rPr lang="en-NO" sz="1600" dirty="0">
                <a:latin typeface="+mj-lt"/>
              </a:rPr>
              <a:t>Leadership support (+/-)</a:t>
            </a:r>
          </a:p>
        </p:txBody>
      </p:sp>
      <p:sp>
        <p:nvSpPr>
          <p:cNvPr id="17" name="TextBox 16">
            <a:extLst>
              <a:ext uri="{FF2B5EF4-FFF2-40B4-BE49-F238E27FC236}">
                <a16:creationId xmlns:a16="http://schemas.microsoft.com/office/drawing/2014/main" id="{8F6DF0B4-EC94-494F-B4ED-1F2381FAFC51}"/>
              </a:ext>
            </a:extLst>
          </p:cNvPr>
          <p:cNvSpPr txBox="1"/>
          <p:nvPr/>
        </p:nvSpPr>
        <p:spPr>
          <a:xfrm>
            <a:off x="9266412" y="2432161"/>
            <a:ext cx="2495796" cy="1354217"/>
          </a:xfrm>
          <a:prstGeom prst="rect">
            <a:avLst/>
          </a:prstGeom>
          <a:noFill/>
        </p:spPr>
        <p:txBody>
          <a:bodyPr wrap="square" rtlCol="0">
            <a:spAutoFit/>
          </a:bodyPr>
          <a:lstStyle/>
          <a:p>
            <a:r>
              <a:rPr lang="en-NO" sz="1600" dirty="0">
                <a:latin typeface="+mj-lt"/>
              </a:rPr>
              <a:t>Key personnel</a:t>
            </a:r>
          </a:p>
          <a:p>
            <a:endParaRPr lang="en-NO" sz="1600" dirty="0">
              <a:latin typeface="+mj-lt"/>
            </a:endParaRPr>
          </a:p>
          <a:p>
            <a:r>
              <a:rPr lang="en-NO" sz="1600" dirty="0">
                <a:latin typeface="+mj-lt"/>
              </a:rPr>
              <a:t>Research collaborations</a:t>
            </a:r>
          </a:p>
          <a:p>
            <a:endParaRPr lang="en-NO" sz="1600" dirty="0">
              <a:latin typeface="+mj-lt"/>
            </a:endParaRPr>
          </a:p>
          <a:p>
            <a:r>
              <a:rPr lang="en-NO" sz="1600" dirty="0">
                <a:latin typeface="+mj-lt"/>
              </a:rPr>
              <a:t>Leadership support</a:t>
            </a:r>
          </a:p>
        </p:txBody>
      </p:sp>
      <p:sp>
        <p:nvSpPr>
          <p:cNvPr id="18" name="Right Arrow 17">
            <a:extLst>
              <a:ext uri="{FF2B5EF4-FFF2-40B4-BE49-F238E27FC236}">
                <a16:creationId xmlns:a16="http://schemas.microsoft.com/office/drawing/2014/main" id="{2D8072F1-5B6D-B44B-9A3E-A6AD5CDA421E}"/>
              </a:ext>
            </a:extLst>
          </p:cNvPr>
          <p:cNvSpPr/>
          <p:nvPr/>
        </p:nvSpPr>
        <p:spPr>
          <a:xfrm>
            <a:off x="5344821" y="5003711"/>
            <a:ext cx="535155"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dirty="0"/>
          </a:p>
        </p:txBody>
      </p:sp>
    </p:spTree>
    <p:extLst>
      <p:ext uri="{BB962C8B-B14F-4D97-AF65-F5344CB8AC3E}">
        <p14:creationId xmlns:p14="http://schemas.microsoft.com/office/powerpoint/2010/main" val="13504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33D-5C27-9443-A906-17F67C8CD7D2}"/>
              </a:ext>
            </a:extLst>
          </p:cNvPr>
          <p:cNvSpPr>
            <a:spLocks noGrp="1"/>
          </p:cNvSpPr>
          <p:nvPr>
            <p:ph type="title"/>
          </p:nvPr>
        </p:nvSpPr>
        <p:spPr>
          <a:xfrm>
            <a:off x="609600" y="48594"/>
            <a:ext cx="10972800" cy="774367"/>
          </a:xfrm>
        </p:spPr>
        <p:txBody>
          <a:bodyPr>
            <a:normAutofit/>
          </a:bodyPr>
          <a:lstStyle/>
          <a:p>
            <a:r>
              <a:rPr lang="nb-NO" dirty="0" err="1"/>
              <a:t>Developing</a:t>
            </a:r>
            <a:r>
              <a:rPr lang="nb-NO" dirty="0"/>
              <a:t> and disseminating </a:t>
            </a:r>
            <a:r>
              <a:rPr lang="nb-NO" dirty="0" err="1"/>
              <a:t>practice</a:t>
            </a:r>
            <a:endParaRPr lang="nb-NO" dirty="0"/>
          </a:p>
        </p:txBody>
      </p:sp>
      <p:grpSp>
        <p:nvGrpSpPr>
          <p:cNvPr id="3" name="Group 2">
            <a:extLst>
              <a:ext uri="{FF2B5EF4-FFF2-40B4-BE49-F238E27FC236}">
                <a16:creationId xmlns:a16="http://schemas.microsoft.com/office/drawing/2014/main" id="{66EB2286-A235-F54F-90A7-FB35022537C0}"/>
              </a:ext>
            </a:extLst>
          </p:cNvPr>
          <p:cNvGrpSpPr/>
          <p:nvPr/>
        </p:nvGrpSpPr>
        <p:grpSpPr>
          <a:xfrm>
            <a:off x="386374" y="1773279"/>
            <a:ext cx="2319348" cy="2904739"/>
            <a:chOff x="1048985" y="2101931"/>
            <a:chExt cx="2434442" cy="1045029"/>
          </a:xfrm>
        </p:grpSpPr>
        <p:sp>
          <p:nvSpPr>
            <p:cNvPr id="5" name="Rectangle 4">
              <a:extLst>
                <a:ext uri="{FF2B5EF4-FFF2-40B4-BE49-F238E27FC236}">
                  <a16:creationId xmlns:a16="http://schemas.microsoft.com/office/drawing/2014/main" id="{0DFB39E3-A6E5-5349-9806-227F90AB084A}"/>
                </a:ext>
              </a:extLst>
            </p:cNvPr>
            <p:cNvSpPr/>
            <p:nvPr/>
          </p:nvSpPr>
          <p:spPr>
            <a:xfrm>
              <a:off x="1048985" y="2101931"/>
              <a:ext cx="2434442" cy="1045029"/>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943ACB4A-427A-8943-8163-31B857573B30}"/>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11" name="TextBox 10">
            <a:extLst>
              <a:ext uri="{FF2B5EF4-FFF2-40B4-BE49-F238E27FC236}">
                <a16:creationId xmlns:a16="http://schemas.microsoft.com/office/drawing/2014/main" id="{39487F8C-3F46-674F-8A20-30BD1E7525A4}"/>
              </a:ext>
            </a:extLst>
          </p:cNvPr>
          <p:cNvSpPr txBox="1"/>
          <p:nvPr/>
        </p:nvSpPr>
        <p:spPr>
          <a:xfrm>
            <a:off x="498039" y="1907312"/>
            <a:ext cx="2070606" cy="1754326"/>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Presentations and </a:t>
            </a:r>
            <a:r>
              <a:rPr lang="nb-NO" dirty="0" err="1">
                <a:latin typeface="+mj-lt"/>
              </a:rPr>
              <a:t>site</a:t>
            </a:r>
            <a:r>
              <a:rPr lang="nb-NO" dirty="0">
                <a:latin typeface="+mj-lt"/>
              </a:rPr>
              <a:t> </a:t>
            </a:r>
            <a:r>
              <a:rPr lang="nb-NO" dirty="0" err="1">
                <a:latin typeface="+mj-lt"/>
              </a:rPr>
              <a:t>visits</a:t>
            </a:r>
            <a:endParaRPr lang="nb-NO" dirty="0">
              <a:latin typeface="+mj-lt"/>
            </a:endParaRPr>
          </a:p>
          <a:p>
            <a:pPr marL="285750" indent="-285750">
              <a:buFont typeface="Arial" panose="020B0604020202020204" pitchFamily="34" charset="0"/>
              <a:buChar char="•"/>
            </a:pPr>
            <a:r>
              <a:rPr lang="nb-NO" dirty="0" err="1">
                <a:latin typeface="+mj-lt"/>
              </a:rPr>
              <a:t>Demonstrate</a:t>
            </a:r>
            <a:r>
              <a:rPr lang="nb-NO" dirty="0">
                <a:latin typeface="+mj-lt"/>
              </a:rPr>
              <a:t> material</a:t>
            </a:r>
          </a:p>
          <a:p>
            <a:pPr marL="285750" indent="-285750">
              <a:buFont typeface="Arial" panose="020B0604020202020204" pitchFamily="34" charset="0"/>
              <a:buChar char="•"/>
            </a:pPr>
            <a:r>
              <a:rPr lang="nb-NO" dirty="0" err="1">
                <a:latin typeface="+mj-lt"/>
              </a:rPr>
              <a:t>Map</a:t>
            </a:r>
            <a:r>
              <a:rPr lang="nb-NO" dirty="0">
                <a:latin typeface="+mj-lt"/>
              </a:rPr>
              <a:t> </a:t>
            </a:r>
            <a:r>
              <a:rPr lang="nb-NO" dirty="0" err="1">
                <a:latin typeface="+mj-lt"/>
              </a:rPr>
              <a:t>research</a:t>
            </a:r>
            <a:r>
              <a:rPr lang="nb-NO" dirty="0">
                <a:latin typeface="+mj-lt"/>
              </a:rPr>
              <a:t> </a:t>
            </a:r>
            <a:r>
              <a:rPr lang="nb-NO" dirty="0" err="1">
                <a:latin typeface="+mj-lt"/>
              </a:rPr>
              <a:t>alignment</a:t>
            </a:r>
            <a:endParaRPr lang="nb-NO" dirty="0">
              <a:latin typeface="+mj-lt"/>
            </a:endParaRPr>
          </a:p>
        </p:txBody>
      </p:sp>
      <p:sp>
        <p:nvSpPr>
          <p:cNvPr id="28" name="TextBox 27">
            <a:extLst>
              <a:ext uri="{FF2B5EF4-FFF2-40B4-BE49-F238E27FC236}">
                <a16:creationId xmlns:a16="http://schemas.microsoft.com/office/drawing/2014/main" id="{6C227B74-616A-874F-ACC6-119023105D3B}"/>
              </a:ext>
            </a:extLst>
          </p:cNvPr>
          <p:cNvSpPr txBox="1"/>
          <p:nvPr/>
        </p:nvSpPr>
        <p:spPr>
          <a:xfrm>
            <a:off x="386373" y="1063739"/>
            <a:ext cx="2319349" cy="461665"/>
          </a:xfrm>
          <a:prstGeom prst="rect">
            <a:avLst/>
          </a:prstGeom>
          <a:noFill/>
        </p:spPr>
        <p:txBody>
          <a:bodyPr wrap="square" rtlCol="0">
            <a:spAutoFit/>
          </a:bodyPr>
          <a:lstStyle/>
          <a:p>
            <a:pPr algn="ctr"/>
            <a:r>
              <a:rPr lang="nb-NO" sz="2400" b="1" dirty="0" err="1">
                <a:latin typeface="+mj-lt"/>
              </a:rPr>
              <a:t>Initialization</a:t>
            </a:r>
            <a:endParaRPr lang="nb-NO" sz="2400" b="1" dirty="0">
              <a:latin typeface="+mj-lt"/>
            </a:endParaRPr>
          </a:p>
        </p:txBody>
      </p:sp>
      <p:sp>
        <p:nvSpPr>
          <p:cNvPr id="29" name="TextBox 28">
            <a:extLst>
              <a:ext uri="{FF2B5EF4-FFF2-40B4-BE49-F238E27FC236}">
                <a16:creationId xmlns:a16="http://schemas.microsoft.com/office/drawing/2014/main" id="{6636D467-D758-F74A-9F79-0E242D499EDB}"/>
              </a:ext>
            </a:extLst>
          </p:cNvPr>
          <p:cNvSpPr txBox="1"/>
          <p:nvPr/>
        </p:nvSpPr>
        <p:spPr>
          <a:xfrm>
            <a:off x="3337359" y="1065367"/>
            <a:ext cx="2327256" cy="461665"/>
          </a:xfrm>
          <a:prstGeom prst="rect">
            <a:avLst/>
          </a:prstGeom>
          <a:noFill/>
        </p:spPr>
        <p:txBody>
          <a:bodyPr wrap="square" rtlCol="0">
            <a:spAutoFit/>
          </a:bodyPr>
          <a:lstStyle/>
          <a:p>
            <a:pPr algn="ctr"/>
            <a:r>
              <a:rPr lang="nb-NO" sz="2400" b="1" dirty="0" err="1">
                <a:latin typeface="+mj-lt"/>
              </a:rPr>
              <a:t>Early</a:t>
            </a:r>
            <a:r>
              <a:rPr lang="nb-NO" sz="2400" b="1" dirty="0">
                <a:latin typeface="+mj-lt"/>
              </a:rPr>
              <a:t> </a:t>
            </a:r>
            <a:r>
              <a:rPr lang="nb-NO" sz="2400" b="1" dirty="0" err="1">
                <a:latin typeface="+mj-lt"/>
              </a:rPr>
              <a:t>adaptation</a:t>
            </a:r>
            <a:endParaRPr lang="nb-NO" sz="2400" b="1" dirty="0">
              <a:latin typeface="+mj-lt"/>
            </a:endParaRPr>
          </a:p>
        </p:txBody>
      </p:sp>
      <p:sp>
        <p:nvSpPr>
          <p:cNvPr id="30" name="TextBox 29">
            <a:extLst>
              <a:ext uri="{FF2B5EF4-FFF2-40B4-BE49-F238E27FC236}">
                <a16:creationId xmlns:a16="http://schemas.microsoft.com/office/drawing/2014/main" id="{5B691104-E0B9-D64F-8973-4228C3888DB7}"/>
              </a:ext>
            </a:extLst>
          </p:cNvPr>
          <p:cNvSpPr txBox="1"/>
          <p:nvPr/>
        </p:nvSpPr>
        <p:spPr>
          <a:xfrm>
            <a:off x="9263052" y="1084615"/>
            <a:ext cx="2319348" cy="461665"/>
          </a:xfrm>
          <a:prstGeom prst="rect">
            <a:avLst/>
          </a:prstGeom>
          <a:noFill/>
        </p:spPr>
        <p:txBody>
          <a:bodyPr wrap="square" rtlCol="0">
            <a:spAutoFit/>
          </a:bodyPr>
          <a:lstStyle/>
          <a:p>
            <a:pPr algn="ctr"/>
            <a:r>
              <a:rPr lang="nb-NO" sz="2400" b="1" dirty="0">
                <a:latin typeface="+mj-lt"/>
              </a:rPr>
              <a:t>Integration</a:t>
            </a:r>
          </a:p>
        </p:txBody>
      </p:sp>
      <p:sp>
        <p:nvSpPr>
          <p:cNvPr id="37" name="TextBox 36">
            <a:extLst>
              <a:ext uri="{FF2B5EF4-FFF2-40B4-BE49-F238E27FC236}">
                <a16:creationId xmlns:a16="http://schemas.microsoft.com/office/drawing/2014/main" id="{68739C01-9576-264C-AA88-2B3DF4721843}"/>
              </a:ext>
            </a:extLst>
          </p:cNvPr>
          <p:cNvSpPr txBox="1"/>
          <p:nvPr/>
        </p:nvSpPr>
        <p:spPr>
          <a:xfrm>
            <a:off x="6304160" y="1084615"/>
            <a:ext cx="2319348" cy="461665"/>
          </a:xfrm>
          <a:prstGeom prst="rect">
            <a:avLst/>
          </a:prstGeom>
          <a:noFill/>
        </p:spPr>
        <p:txBody>
          <a:bodyPr wrap="square" rtlCol="0">
            <a:spAutoFit/>
          </a:bodyPr>
          <a:lstStyle/>
          <a:p>
            <a:pPr algn="ctr"/>
            <a:r>
              <a:rPr lang="nb-NO" sz="2400" b="1" dirty="0">
                <a:latin typeface="+mj-lt"/>
              </a:rPr>
              <a:t>Adaptation</a:t>
            </a:r>
          </a:p>
        </p:txBody>
      </p:sp>
      <p:cxnSp>
        <p:nvCxnSpPr>
          <p:cNvPr id="17" name="Straight Arrow Connector 16">
            <a:extLst>
              <a:ext uri="{FF2B5EF4-FFF2-40B4-BE49-F238E27FC236}">
                <a16:creationId xmlns:a16="http://schemas.microsoft.com/office/drawing/2014/main" id="{59F9542A-70CD-D74D-8F48-AB483646EA71}"/>
              </a:ext>
            </a:extLst>
          </p:cNvPr>
          <p:cNvCxnSpPr>
            <a:cxnSpLocks/>
          </p:cNvCxnSpPr>
          <p:nvPr/>
        </p:nvCxnSpPr>
        <p:spPr>
          <a:xfrm>
            <a:off x="2822709" y="1311614"/>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8A32F29-E135-C942-A053-ECCA00D3679E}"/>
              </a:ext>
            </a:extLst>
          </p:cNvPr>
          <p:cNvCxnSpPr>
            <a:cxnSpLocks/>
          </p:cNvCxnSpPr>
          <p:nvPr/>
        </p:nvCxnSpPr>
        <p:spPr>
          <a:xfrm>
            <a:off x="5801673" y="1307781"/>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C9BE1821-7914-DE41-B8D8-7F0AEA065C8D}"/>
              </a:ext>
            </a:extLst>
          </p:cNvPr>
          <p:cNvCxnSpPr>
            <a:cxnSpLocks/>
          </p:cNvCxnSpPr>
          <p:nvPr/>
        </p:nvCxnSpPr>
        <p:spPr>
          <a:xfrm>
            <a:off x="8739062" y="1315447"/>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6B4AC0C-CBF9-5B49-B7B3-47A28B4638A6}"/>
              </a:ext>
            </a:extLst>
          </p:cNvPr>
          <p:cNvGrpSpPr/>
          <p:nvPr/>
        </p:nvGrpSpPr>
        <p:grpSpPr>
          <a:xfrm>
            <a:off x="3345267" y="1773280"/>
            <a:ext cx="2319348" cy="2904738"/>
            <a:chOff x="1048985" y="2101931"/>
            <a:chExt cx="2434442" cy="1045029"/>
          </a:xfrm>
        </p:grpSpPr>
        <p:sp>
          <p:nvSpPr>
            <p:cNvPr id="41" name="Rectangle 40">
              <a:extLst>
                <a:ext uri="{FF2B5EF4-FFF2-40B4-BE49-F238E27FC236}">
                  <a16:creationId xmlns:a16="http://schemas.microsoft.com/office/drawing/2014/main" id="{563CA68C-8732-6149-8887-5A04605567B4}"/>
                </a:ext>
              </a:extLst>
            </p:cNvPr>
            <p:cNvSpPr/>
            <p:nvPr/>
          </p:nvSpPr>
          <p:spPr>
            <a:xfrm>
              <a:off x="1048985" y="2101931"/>
              <a:ext cx="2434442" cy="1045029"/>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TextBox 41">
              <a:extLst>
                <a:ext uri="{FF2B5EF4-FFF2-40B4-BE49-F238E27FC236}">
                  <a16:creationId xmlns:a16="http://schemas.microsoft.com/office/drawing/2014/main" id="{605B2C31-9EC8-5545-B9C4-71FF4FA070BE}"/>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3" name="TextBox 42">
            <a:extLst>
              <a:ext uri="{FF2B5EF4-FFF2-40B4-BE49-F238E27FC236}">
                <a16:creationId xmlns:a16="http://schemas.microsoft.com/office/drawing/2014/main" id="{037B4BA6-3AE4-D841-973D-AB8178620D05}"/>
              </a:ext>
            </a:extLst>
          </p:cNvPr>
          <p:cNvSpPr txBox="1"/>
          <p:nvPr/>
        </p:nvSpPr>
        <p:spPr>
          <a:xfrm>
            <a:off x="3456627" y="1907312"/>
            <a:ext cx="2070606" cy="2308324"/>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Finance student </a:t>
            </a:r>
            <a:r>
              <a:rPr lang="nb-NO" dirty="0" err="1">
                <a:latin typeface="+mj-lt"/>
              </a:rPr>
              <a:t>taskforces</a:t>
            </a:r>
            <a:endParaRPr lang="nb-NO" dirty="0">
              <a:latin typeface="+mj-lt"/>
            </a:endParaRPr>
          </a:p>
          <a:p>
            <a:pPr marL="285750" indent="-285750">
              <a:buFont typeface="Arial" panose="020B0604020202020204" pitchFamily="34" charset="0"/>
              <a:buChar char="•"/>
            </a:pPr>
            <a:r>
              <a:rPr lang="nb-NO" dirty="0" err="1">
                <a:latin typeface="+mj-lt"/>
              </a:rPr>
              <a:t>Identify</a:t>
            </a:r>
            <a:r>
              <a:rPr lang="nb-NO" dirty="0">
                <a:latin typeface="+mj-lt"/>
              </a:rPr>
              <a:t> </a:t>
            </a:r>
            <a:r>
              <a:rPr lang="nb-NO" dirty="0" err="1">
                <a:latin typeface="+mj-lt"/>
              </a:rPr>
              <a:t>key</a:t>
            </a:r>
            <a:r>
              <a:rPr lang="nb-NO" dirty="0">
                <a:latin typeface="+mj-lt"/>
              </a:rPr>
              <a:t> </a:t>
            </a:r>
            <a:r>
              <a:rPr lang="nb-NO" dirty="0" err="1">
                <a:latin typeface="+mj-lt"/>
              </a:rPr>
              <a:t>personnel</a:t>
            </a:r>
            <a:endParaRPr lang="nb-NO" dirty="0">
              <a:latin typeface="+mj-lt"/>
            </a:endParaRPr>
          </a:p>
          <a:p>
            <a:pPr marL="285750" indent="-285750">
              <a:buFont typeface="Arial" panose="020B0604020202020204" pitchFamily="34" charset="0"/>
              <a:buChar char="•"/>
            </a:pPr>
            <a:r>
              <a:rPr lang="nb-NO" dirty="0" err="1">
                <a:latin typeface="+mj-lt"/>
              </a:rPr>
              <a:t>Examples</a:t>
            </a:r>
            <a:r>
              <a:rPr lang="nb-NO" dirty="0">
                <a:latin typeface="+mj-lt"/>
              </a:rPr>
              <a:t> and </a:t>
            </a:r>
            <a:r>
              <a:rPr lang="nb-NO" dirty="0" err="1">
                <a:latin typeface="+mj-lt"/>
              </a:rPr>
              <a:t>exercises</a:t>
            </a:r>
            <a:endParaRPr lang="nb-NO" dirty="0">
              <a:latin typeface="+mj-lt"/>
            </a:endParaRPr>
          </a:p>
          <a:p>
            <a:pPr marL="285750" indent="-285750">
              <a:buFont typeface="Arial" panose="020B0604020202020204" pitchFamily="34" charset="0"/>
              <a:buChar char="•"/>
            </a:pPr>
            <a:r>
              <a:rPr lang="nb-NO" dirty="0" err="1">
                <a:latin typeface="+mj-lt"/>
              </a:rPr>
              <a:t>Develop</a:t>
            </a:r>
            <a:r>
              <a:rPr lang="nb-NO" dirty="0">
                <a:latin typeface="+mj-lt"/>
              </a:rPr>
              <a:t> </a:t>
            </a:r>
            <a:r>
              <a:rPr lang="nb-NO" dirty="0" err="1">
                <a:latin typeface="+mj-lt"/>
              </a:rPr>
              <a:t>faculty</a:t>
            </a:r>
            <a:r>
              <a:rPr lang="nb-NO" dirty="0">
                <a:latin typeface="+mj-lt"/>
              </a:rPr>
              <a:t> </a:t>
            </a:r>
            <a:r>
              <a:rPr lang="nb-NO" dirty="0" err="1">
                <a:latin typeface="+mj-lt"/>
              </a:rPr>
              <a:t>competence</a:t>
            </a:r>
            <a:endParaRPr lang="nb-NO" dirty="0">
              <a:latin typeface="+mj-lt"/>
            </a:endParaRPr>
          </a:p>
        </p:txBody>
      </p:sp>
      <p:grpSp>
        <p:nvGrpSpPr>
          <p:cNvPr id="44" name="Group 43">
            <a:extLst>
              <a:ext uri="{FF2B5EF4-FFF2-40B4-BE49-F238E27FC236}">
                <a16:creationId xmlns:a16="http://schemas.microsoft.com/office/drawing/2014/main" id="{F459BF90-A551-2847-BF23-923BE132F55C}"/>
              </a:ext>
            </a:extLst>
          </p:cNvPr>
          <p:cNvGrpSpPr/>
          <p:nvPr/>
        </p:nvGrpSpPr>
        <p:grpSpPr>
          <a:xfrm>
            <a:off x="6304160" y="1769445"/>
            <a:ext cx="2319348" cy="2908573"/>
            <a:chOff x="1048985" y="2101931"/>
            <a:chExt cx="2434442" cy="1045029"/>
          </a:xfrm>
        </p:grpSpPr>
        <p:sp>
          <p:nvSpPr>
            <p:cNvPr id="45" name="Rectangle 44">
              <a:extLst>
                <a:ext uri="{FF2B5EF4-FFF2-40B4-BE49-F238E27FC236}">
                  <a16:creationId xmlns:a16="http://schemas.microsoft.com/office/drawing/2014/main" id="{9DDF31A7-DC68-1549-AE2D-3CB9DB056635}"/>
                </a:ext>
              </a:extLst>
            </p:cNvPr>
            <p:cNvSpPr/>
            <p:nvPr/>
          </p:nvSpPr>
          <p:spPr>
            <a:xfrm>
              <a:off x="1048985" y="2101931"/>
              <a:ext cx="2434442" cy="104502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6" name="TextBox 45">
              <a:extLst>
                <a:ext uri="{FF2B5EF4-FFF2-40B4-BE49-F238E27FC236}">
                  <a16:creationId xmlns:a16="http://schemas.microsoft.com/office/drawing/2014/main" id="{06CAD431-1E92-4D45-B411-DC9E40ACB576}"/>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7" name="TextBox 46">
            <a:extLst>
              <a:ext uri="{FF2B5EF4-FFF2-40B4-BE49-F238E27FC236}">
                <a16:creationId xmlns:a16="http://schemas.microsoft.com/office/drawing/2014/main" id="{9B14A055-674D-CA40-BD88-0D7AA99D0ED9}"/>
              </a:ext>
            </a:extLst>
          </p:cNvPr>
          <p:cNvSpPr txBox="1"/>
          <p:nvPr/>
        </p:nvSpPr>
        <p:spPr>
          <a:xfrm>
            <a:off x="6426976" y="1903479"/>
            <a:ext cx="2070606" cy="2585323"/>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Cross-curriculum</a:t>
            </a:r>
          </a:p>
          <a:p>
            <a:pPr marL="285750" indent="-285750">
              <a:buFont typeface="Arial" panose="020B0604020202020204" pitchFamily="34" charset="0"/>
              <a:buChar char="•"/>
            </a:pPr>
            <a:r>
              <a:rPr lang="nb-NO" dirty="0" err="1">
                <a:latin typeface="+mj-lt"/>
              </a:rPr>
              <a:t>Faculty</a:t>
            </a:r>
            <a:r>
              <a:rPr lang="nb-NO" dirty="0">
                <a:latin typeface="+mj-lt"/>
              </a:rPr>
              <a:t> </a:t>
            </a:r>
            <a:r>
              <a:rPr lang="nb-NO" dirty="0" err="1">
                <a:latin typeface="+mj-lt"/>
              </a:rPr>
              <a:t>initiatives</a:t>
            </a:r>
            <a:endParaRPr lang="nb-NO" dirty="0">
              <a:latin typeface="+mj-lt"/>
            </a:endParaRPr>
          </a:p>
          <a:p>
            <a:pPr marL="285750" indent="-285750">
              <a:buFont typeface="Arial" panose="020B0604020202020204" pitchFamily="34" charset="0"/>
              <a:buChar char="•"/>
            </a:pPr>
            <a:r>
              <a:rPr lang="nb-NO" dirty="0">
                <a:latin typeface="+mj-lt"/>
              </a:rPr>
              <a:t>Integration of </a:t>
            </a:r>
            <a:r>
              <a:rPr lang="nb-NO" dirty="0" err="1">
                <a:latin typeface="+mj-lt"/>
              </a:rPr>
              <a:t>research</a:t>
            </a:r>
            <a:r>
              <a:rPr lang="nb-NO" dirty="0">
                <a:latin typeface="+mj-lt"/>
              </a:rPr>
              <a:t> </a:t>
            </a:r>
            <a:r>
              <a:rPr lang="nb-NO" dirty="0" err="1">
                <a:latin typeface="+mj-lt"/>
              </a:rPr>
              <a:t>activity</a:t>
            </a:r>
            <a:endParaRPr lang="nb-NO" dirty="0">
              <a:latin typeface="+mj-lt"/>
            </a:endParaRPr>
          </a:p>
          <a:p>
            <a:pPr marL="285750" indent="-285750">
              <a:buFont typeface="Arial" panose="020B0604020202020204" pitchFamily="34" charset="0"/>
              <a:buChar char="•"/>
            </a:pPr>
            <a:r>
              <a:rPr lang="nb-NO" dirty="0">
                <a:latin typeface="+mj-lt"/>
              </a:rPr>
              <a:t>Part of </a:t>
            </a:r>
            <a:r>
              <a:rPr lang="nb-NO" dirty="0" err="1">
                <a:latin typeface="+mj-lt"/>
              </a:rPr>
              <a:t>learning</a:t>
            </a:r>
            <a:r>
              <a:rPr lang="nb-NO" dirty="0">
                <a:latin typeface="+mj-lt"/>
              </a:rPr>
              <a:t> </a:t>
            </a:r>
            <a:r>
              <a:rPr lang="nb-NO" dirty="0" err="1">
                <a:latin typeface="+mj-lt"/>
              </a:rPr>
              <a:t>outcomes</a:t>
            </a:r>
            <a:endParaRPr lang="nb-NO" dirty="0">
              <a:latin typeface="+mj-lt"/>
            </a:endParaRPr>
          </a:p>
          <a:p>
            <a:pPr marL="285750" indent="-285750">
              <a:buFont typeface="Arial" panose="020B0604020202020204" pitchFamily="34" charset="0"/>
              <a:buChar char="•"/>
            </a:pPr>
            <a:r>
              <a:rPr lang="nb-NO" dirty="0" err="1">
                <a:latin typeface="+mj-lt"/>
              </a:rPr>
              <a:t>Admin</a:t>
            </a:r>
            <a:r>
              <a:rPr lang="nb-NO" dirty="0">
                <a:latin typeface="+mj-lt"/>
              </a:rPr>
              <a:t> &amp; leader support</a:t>
            </a:r>
          </a:p>
        </p:txBody>
      </p:sp>
      <p:grpSp>
        <p:nvGrpSpPr>
          <p:cNvPr id="48" name="Group 47">
            <a:extLst>
              <a:ext uri="{FF2B5EF4-FFF2-40B4-BE49-F238E27FC236}">
                <a16:creationId xmlns:a16="http://schemas.microsoft.com/office/drawing/2014/main" id="{3C771427-6AE1-C34C-9897-1D50A413A7DF}"/>
              </a:ext>
            </a:extLst>
          </p:cNvPr>
          <p:cNvGrpSpPr/>
          <p:nvPr/>
        </p:nvGrpSpPr>
        <p:grpSpPr>
          <a:xfrm>
            <a:off x="9263052" y="1766733"/>
            <a:ext cx="2319348" cy="2911285"/>
            <a:chOff x="1048985" y="2101931"/>
            <a:chExt cx="2434442" cy="1045029"/>
          </a:xfrm>
        </p:grpSpPr>
        <p:sp>
          <p:nvSpPr>
            <p:cNvPr id="49" name="Rectangle 48">
              <a:extLst>
                <a:ext uri="{FF2B5EF4-FFF2-40B4-BE49-F238E27FC236}">
                  <a16:creationId xmlns:a16="http://schemas.microsoft.com/office/drawing/2014/main" id="{A19DB500-BEBB-BF4C-B93B-4FD31A4A96B4}"/>
                </a:ext>
              </a:extLst>
            </p:cNvPr>
            <p:cNvSpPr/>
            <p:nvPr/>
          </p:nvSpPr>
          <p:spPr>
            <a:xfrm>
              <a:off x="1048985" y="2101931"/>
              <a:ext cx="2434442" cy="104502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TextBox 49">
              <a:extLst>
                <a:ext uri="{FF2B5EF4-FFF2-40B4-BE49-F238E27FC236}">
                  <a16:creationId xmlns:a16="http://schemas.microsoft.com/office/drawing/2014/main" id="{6B12EA15-D9E2-F446-B7B8-B41C9506E6B4}"/>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51" name="TextBox 50">
            <a:extLst>
              <a:ext uri="{FF2B5EF4-FFF2-40B4-BE49-F238E27FC236}">
                <a16:creationId xmlns:a16="http://schemas.microsoft.com/office/drawing/2014/main" id="{160A6E50-A40A-0441-84CB-84A65FB60F4D}"/>
              </a:ext>
            </a:extLst>
          </p:cNvPr>
          <p:cNvSpPr txBox="1"/>
          <p:nvPr/>
        </p:nvSpPr>
        <p:spPr>
          <a:xfrm>
            <a:off x="9374717" y="1903479"/>
            <a:ext cx="2070606" cy="2031325"/>
          </a:xfrm>
          <a:prstGeom prst="rect">
            <a:avLst/>
          </a:prstGeom>
          <a:noFill/>
        </p:spPr>
        <p:txBody>
          <a:bodyPr wrap="square" rtlCol="0">
            <a:spAutoFit/>
          </a:bodyPr>
          <a:lstStyle/>
          <a:p>
            <a:pPr marL="285750" indent="-285750">
              <a:buFont typeface="Arial" panose="020B0604020202020204" pitchFamily="34" charset="0"/>
              <a:buChar char="•"/>
            </a:pPr>
            <a:r>
              <a:rPr lang="nb-NO" dirty="0" err="1">
                <a:latin typeface="+mj-lt"/>
              </a:rPr>
              <a:t>Develop</a:t>
            </a:r>
            <a:r>
              <a:rPr lang="nb-NO" dirty="0">
                <a:latin typeface="+mj-lt"/>
              </a:rPr>
              <a:t> </a:t>
            </a:r>
            <a:r>
              <a:rPr lang="nb-NO" dirty="0" err="1">
                <a:latin typeface="+mj-lt"/>
              </a:rPr>
              <a:t>own</a:t>
            </a:r>
            <a:r>
              <a:rPr lang="nb-NO" dirty="0">
                <a:latin typeface="+mj-lt"/>
              </a:rPr>
              <a:t> material</a:t>
            </a:r>
          </a:p>
          <a:p>
            <a:pPr marL="285750" indent="-285750">
              <a:buFont typeface="Arial" panose="020B0604020202020204" pitchFamily="34" charset="0"/>
              <a:buChar char="•"/>
            </a:pPr>
            <a:r>
              <a:rPr lang="nb-NO" dirty="0" err="1">
                <a:latin typeface="+mj-lt"/>
              </a:rPr>
              <a:t>Educate</a:t>
            </a:r>
            <a:r>
              <a:rPr lang="nb-NO" dirty="0">
                <a:latin typeface="+mj-lt"/>
              </a:rPr>
              <a:t> </a:t>
            </a:r>
            <a:r>
              <a:rPr lang="nb-NO" dirty="0" err="1">
                <a:latin typeface="+mj-lt"/>
              </a:rPr>
              <a:t>own</a:t>
            </a:r>
            <a:r>
              <a:rPr lang="nb-NO" dirty="0">
                <a:latin typeface="+mj-lt"/>
              </a:rPr>
              <a:t> </a:t>
            </a:r>
            <a:r>
              <a:rPr lang="nb-NO" dirty="0" err="1">
                <a:latin typeface="+mj-lt"/>
              </a:rPr>
              <a:t>faculty</a:t>
            </a:r>
            <a:endParaRPr lang="nb-NO" dirty="0">
              <a:latin typeface="+mj-lt"/>
            </a:endParaRPr>
          </a:p>
          <a:p>
            <a:pPr marL="285750" indent="-285750">
              <a:buFont typeface="Arial" panose="020B0604020202020204" pitchFamily="34" charset="0"/>
              <a:buChar char="•"/>
            </a:pPr>
            <a:r>
              <a:rPr lang="nb-NO" dirty="0">
                <a:latin typeface="+mj-lt"/>
              </a:rPr>
              <a:t>Partner in </a:t>
            </a:r>
            <a:r>
              <a:rPr lang="nb-NO" dirty="0" err="1">
                <a:latin typeface="+mj-lt"/>
              </a:rPr>
              <a:t>dissemination</a:t>
            </a:r>
            <a:endParaRPr lang="nb-NO" dirty="0">
              <a:latin typeface="+mj-lt"/>
            </a:endParaRPr>
          </a:p>
          <a:p>
            <a:pPr marL="285750" indent="-285750">
              <a:buFont typeface="Arial" panose="020B0604020202020204" pitchFamily="34" charset="0"/>
              <a:buChar char="•"/>
            </a:pPr>
            <a:endParaRPr lang="nb-NO" dirty="0">
              <a:latin typeface="+mj-lt"/>
            </a:endParaRPr>
          </a:p>
        </p:txBody>
      </p:sp>
      <p:sp>
        <p:nvSpPr>
          <p:cNvPr id="52" name="TextBox 51">
            <a:extLst>
              <a:ext uri="{FF2B5EF4-FFF2-40B4-BE49-F238E27FC236}">
                <a16:creationId xmlns:a16="http://schemas.microsoft.com/office/drawing/2014/main" id="{60BB2819-D027-524D-B925-BE12F6FC6524}"/>
              </a:ext>
            </a:extLst>
          </p:cNvPr>
          <p:cNvSpPr txBox="1"/>
          <p:nvPr/>
        </p:nvSpPr>
        <p:spPr>
          <a:xfrm>
            <a:off x="9606424" y="5015782"/>
            <a:ext cx="2319349" cy="369332"/>
          </a:xfrm>
          <a:prstGeom prst="rect">
            <a:avLst/>
          </a:prstGeom>
          <a:noFill/>
        </p:spPr>
        <p:txBody>
          <a:bodyPr wrap="square" rtlCol="0">
            <a:spAutoFit/>
          </a:bodyPr>
          <a:lstStyle/>
          <a:p>
            <a:pPr algn="ctr"/>
            <a:r>
              <a:rPr lang="nb-NO" b="1" dirty="0" err="1">
                <a:latin typeface="+mj-lt"/>
              </a:rPr>
              <a:t>Bioscience@UiO</a:t>
            </a:r>
            <a:endParaRPr lang="nb-NO" b="1" dirty="0">
              <a:latin typeface="+mj-lt"/>
            </a:endParaRPr>
          </a:p>
        </p:txBody>
      </p:sp>
      <p:sp>
        <p:nvSpPr>
          <p:cNvPr id="53" name="TextBox 52">
            <a:extLst>
              <a:ext uri="{FF2B5EF4-FFF2-40B4-BE49-F238E27FC236}">
                <a16:creationId xmlns:a16="http://schemas.microsoft.com/office/drawing/2014/main" id="{7F77AF35-57EF-1644-9039-5575E266AA4A}"/>
              </a:ext>
            </a:extLst>
          </p:cNvPr>
          <p:cNvSpPr txBox="1"/>
          <p:nvPr/>
        </p:nvSpPr>
        <p:spPr>
          <a:xfrm>
            <a:off x="4382766" y="5805264"/>
            <a:ext cx="2511401" cy="369332"/>
          </a:xfrm>
          <a:prstGeom prst="rect">
            <a:avLst/>
          </a:prstGeom>
          <a:noFill/>
        </p:spPr>
        <p:txBody>
          <a:bodyPr wrap="square" rtlCol="0">
            <a:spAutoFit/>
          </a:bodyPr>
          <a:lstStyle/>
          <a:p>
            <a:pPr algn="ctr"/>
            <a:r>
              <a:rPr lang="nb-NO" b="1" dirty="0" err="1">
                <a:latin typeface="+mj-lt"/>
              </a:rPr>
              <a:t>Humanities@UiO</a:t>
            </a:r>
            <a:endParaRPr lang="nb-NO" b="1" dirty="0">
              <a:latin typeface="+mj-lt"/>
            </a:endParaRPr>
          </a:p>
        </p:txBody>
      </p:sp>
      <p:sp>
        <p:nvSpPr>
          <p:cNvPr id="54" name="TextBox 53">
            <a:extLst>
              <a:ext uri="{FF2B5EF4-FFF2-40B4-BE49-F238E27FC236}">
                <a16:creationId xmlns:a16="http://schemas.microsoft.com/office/drawing/2014/main" id="{09814976-7BC0-8C4A-BFC5-9D509456DF1C}"/>
              </a:ext>
            </a:extLst>
          </p:cNvPr>
          <p:cNvSpPr txBox="1"/>
          <p:nvPr/>
        </p:nvSpPr>
        <p:spPr>
          <a:xfrm>
            <a:off x="9597471" y="6203735"/>
            <a:ext cx="2511401" cy="369332"/>
          </a:xfrm>
          <a:prstGeom prst="rect">
            <a:avLst/>
          </a:prstGeom>
          <a:noFill/>
        </p:spPr>
        <p:txBody>
          <a:bodyPr wrap="square" rtlCol="0">
            <a:spAutoFit/>
          </a:bodyPr>
          <a:lstStyle/>
          <a:p>
            <a:pPr algn="ctr"/>
            <a:r>
              <a:rPr lang="nb-NO" b="1" dirty="0" err="1">
                <a:latin typeface="+mj-lt"/>
              </a:rPr>
              <a:t>Engineering@USN</a:t>
            </a:r>
            <a:endParaRPr lang="nb-NO" b="1" dirty="0">
              <a:latin typeface="+mj-lt"/>
            </a:endParaRPr>
          </a:p>
        </p:txBody>
      </p:sp>
      <p:sp>
        <p:nvSpPr>
          <p:cNvPr id="55" name="TextBox 54">
            <a:extLst>
              <a:ext uri="{FF2B5EF4-FFF2-40B4-BE49-F238E27FC236}">
                <a16:creationId xmlns:a16="http://schemas.microsoft.com/office/drawing/2014/main" id="{0AE14EE9-F8CC-244D-AA87-6225D7C1EB47}"/>
              </a:ext>
            </a:extLst>
          </p:cNvPr>
          <p:cNvSpPr txBox="1"/>
          <p:nvPr/>
        </p:nvSpPr>
        <p:spPr>
          <a:xfrm>
            <a:off x="4840299" y="5363924"/>
            <a:ext cx="2511401" cy="369332"/>
          </a:xfrm>
          <a:prstGeom prst="rect">
            <a:avLst/>
          </a:prstGeom>
          <a:noFill/>
        </p:spPr>
        <p:txBody>
          <a:bodyPr wrap="square" rtlCol="0">
            <a:spAutoFit/>
          </a:bodyPr>
          <a:lstStyle/>
          <a:p>
            <a:pPr algn="ctr"/>
            <a:r>
              <a:rPr lang="nb-NO" b="1" dirty="0" err="1">
                <a:latin typeface="+mj-lt"/>
              </a:rPr>
              <a:t>Physics@UiT</a:t>
            </a:r>
            <a:endParaRPr lang="nb-NO" b="1" dirty="0">
              <a:latin typeface="+mj-lt"/>
            </a:endParaRPr>
          </a:p>
        </p:txBody>
      </p:sp>
      <p:cxnSp>
        <p:nvCxnSpPr>
          <p:cNvPr id="33" name="Straight Arrow Connector 32">
            <a:extLst>
              <a:ext uri="{FF2B5EF4-FFF2-40B4-BE49-F238E27FC236}">
                <a16:creationId xmlns:a16="http://schemas.microsoft.com/office/drawing/2014/main" id="{A59F1C85-E7A5-E041-90C3-9517159BA7AA}"/>
              </a:ext>
            </a:extLst>
          </p:cNvPr>
          <p:cNvCxnSpPr>
            <a:cxnSpLocks/>
          </p:cNvCxnSpPr>
          <p:nvPr/>
        </p:nvCxnSpPr>
        <p:spPr>
          <a:xfrm>
            <a:off x="386373" y="5193810"/>
            <a:ext cx="951764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DC95499-9DA2-984E-AF2F-E8B92065E8B7}"/>
              </a:ext>
            </a:extLst>
          </p:cNvPr>
          <p:cNvCxnSpPr>
            <a:cxnSpLocks/>
          </p:cNvCxnSpPr>
          <p:nvPr/>
        </p:nvCxnSpPr>
        <p:spPr>
          <a:xfrm>
            <a:off x="386373" y="5547926"/>
            <a:ext cx="501112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1388F5B-23F2-8141-B5B2-21CA34C9B285}"/>
              </a:ext>
            </a:extLst>
          </p:cNvPr>
          <p:cNvCxnSpPr>
            <a:cxnSpLocks/>
          </p:cNvCxnSpPr>
          <p:nvPr/>
        </p:nvCxnSpPr>
        <p:spPr>
          <a:xfrm>
            <a:off x="386373" y="5978802"/>
            <a:ext cx="430438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F7F3428-825B-8B4C-AA78-9903702E7909}"/>
              </a:ext>
            </a:extLst>
          </p:cNvPr>
          <p:cNvCxnSpPr>
            <a:cxnSpLocks/>
          </p:cNvCxnSpPr>
          <p:nvPr/>
        </p:nvCxnSpPr>
        <p:spPr>
          <a:xfrm>
            <a:off x="386373" y="6387086"/>
            <a:ext cx="949389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016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33D-5C27-9443-A906-17F67C8CD7D2}"/>
              </a:ext>
            </a:extLst>
          </p:cNvPr>
          <p:cNvSpPr>
            <a:spLocks noGrp="1"/>
          </p:cNvSpPr>
          <p:nvPr>
            <p:ph type="title"/>
          </p:nvPr>
        </p:nvSpPr>
        <p:spPr>
          <a:xfrm>
            <a:off x="609600" y="48594"/>
            <a:ext cx="10972800" cy="774367"/>
          </a:xfrm>
        </p:spPr>
        <p:txBody>
          <a:bodyPr>
            <a:normAutofit/>
          </a:bodyPr>
          <a:lstStyle/>
          <a:p>
            <a:r>
              <a:rPr lang="nb-NO" dirty="0" err="1"/>
              <a:t>Developing</a:t>
            </a:r>
            <a:r>
              <a:rPr lang="nb-NO" dirty="0"/>
              <a:t> and disseminating </a:t>
            </a:r>
            <a:r>
              <a:rPr lang="nb-NO" dirty="0" err="1"/>
              <a:t>practice</a:t>
            </a:r>
            <a:endParaRPr lang="nb-NO" dirty="0"/>
          </a:p>
        </p:txBody>
      </p:sp>
      <p:grpSp>
        <p:nvGrpSpPr>
          <p:cNvPr id="3" name="Group 2">
            <a:extLst>
              <a:ext uri="{FF2B5EF4-FFF2-40B4-BE49-F238E27FC236}">
                <a16:creationId xmlns:a16="http://schemas.microsoft.com/office/drawing/2014/main" id="{66EB2286-A235-F54F-90A7-FB35022537C0}"/>
              </a:ext>
            </a:extLst>
          </p:cNvPr>
          <p:cNvGrpSpPr/>
          <p:nvPr/>
        </p:nvGrpSpPr>
        <p:grpSpPr>
          <a:xfrm>
            <a:off x="386374" y="1773279"/>
            <a:ext cx="2319348" cy="2904739"/>
            <a:chOff x="1048985" y="2101931"/>
            <a:chExt cx="2434442" cy="1045029"/>
          </a:xfrm>
        </p:grpSpPr>
        <p:sp>
          <p:nvSpPr>
            <p:cNvPr id="5" name="Rectangle 4">
              <a:extLst>
                <a:ext uri="{FF2B5EF4-FFF2-40B4-BE49-F238E27FC236}">
                  <a16:creationId xmlns:a16="http://schemas.microsoft.com/office/drawing/2014/main" id="{0DFB39E3-A6E5-5349-9806-227F90AB084A}"/>
                </a:ext>
              </a:extLst>
            </p:cNvPr>
            <p:cNvSpPr/>
            <p:nvPr/>
          </p:nvSpPr>
          <p:spPr>
            <a:xfrm>
              <a:off x="1048985" y="2101931"/>
              <a:ext cx="2434442" cy="1045029"/>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943ACB4A-427A-8943-8163-31B857573B30}"/>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11" name="TextBox 10">
            <a:extLst>
              <a:ext uri="{FF2B5EF4-FFF2-40B4-BE49-F238E27FC236}">
                <a16:creationId xmlns:a16="http://schemas.microsoft.com/office/drawing/2014/main" id="{39487F8C-3F46-674F-8A20-30BD1E7525A4}"/>
              </a:ext>
            </a:extLst>
          </p:cNvPr>
          <p:cNvSpPr txBox="1"/>
          <p:nvPr/>
        </p:nvSpPr>
        <p:spPr>
          <a:xfrm>
            <a:off x="498039" y="1907312"/>
            <a:ext cx="2070606" cy="1754326"/>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Presentations and </a:t>
            </a:r>
            <a:r>
              <a:rPr lang="nb-NO" dirty="0" err="1">
                <a:latin typeface="+mj-lt"/>
              </a:rPr>
              <a:t>site</a:t>
            </a:r>
            <a:r>
              <a:rPr lang="nb-NO" dirty="0">
                <a:latin typeface="+mj-lt"/>
              </a:rPr>
              <a:t> </a:t>
            </a:r>
            <a:r>
              <a:rPr lang="nb-NO" dirty="0" err="1">
                <a:latin typeface="+mj-lt"/>
              </a:rPr>
              <a:t>visits</a:t>
            </a:r>
            <a:endParaRPr lang="nb-NO" dirty="0">
              <a:latin typeface="+mj-lt"/>
            </a:endParaRPr>
          </a:p>
          <a:p>
            <a:pPr marL="285750" indent="-285750">
              <a:buFont typeface="Arial" panose="020B0604020202020204" pitchFamily="34" charset="0"/>
              <a:buChar char="•"/>
            </a:pPr>
            <a:r>
              <a:rPr lang="nb-NO" dirty="0" err="1">
                <a:latin typeface="+mj-lt"/>
              </a:rPr>
              <a:t>Demonstrate</a:t>
            </a:r>
            <a:r>
              <a:rPr lang="nb-NO" dirty="0">
                <a:latin typeface="+mj-lt"/>
              </a:rPr>
              <a:t> material</a:t>
            </a:r>
          </a:p>
          <a:p>
            <a:pPr marL="285750" indent="-285750">
              <a:buFont typeface="Arial" panose="020B0604020202020204" pitchFamily="34" charset="0"/>
              <a:buChar char="•"/>
            </a:pPr>
            <a:r>
              <a:rPr lang="nb-NO" dirty="0" err="1">
                <a:latin typeface="+mj-lt"/>
              </a:rPr>
              <a:t>Map</a:t>
            </a:r>
            <a:r>
              <a:rPr lang="nb-NO" dirty="0">
                <a:latin typeface="+mj-lt"/>
              </a:rPr>
              <a:t> </a:t>
            </a:r>
            <a:r>
              <a:rPr lang="nb-NO" dirty="0" err="1">
                <a:latin typeface="+mj-lt"/>
              </a:rPr>
              <a:t>research</a:t>
            </a:r>
            <a:r>
              <a:rPr lang="nb-NO" dirty="0">
                <a:latin typeface="+mj-lt"/>
              </a:rPr>
              <a:t> </a:t>
            </a:r>
            <a:r>
              <a:rPr lang="nb-NO" dirty="0" err="1">
                <a:latin typeface="+mj-lt"/>
              </a:rPr>
              <a:t>alignment</a:t>
            </a:r>
            <a:endParaRPr lang="nb-NO" dirty="0">
              <a:latin typeface="+mj-lt"/>
            </a:endParaRPr>
          </a:p>
        </p:txBody>
      </p:sp>
      <p:sp>
        <p:nvSpPr>
          <p:cNvPr id="28" name="TextBox 27">
            <a:extLst>
              <a:ext uri="{FF2B5EF4-FFF2-40B4-BE49-F238E27FC236}">
                <a16:creationId xmlns:a16="http://schemas.microsoft.com/office/drawing/2014/main" id="{6C227B74-616A-874F-ACC6-119023105D3B}"/>
              </a:ext>
            </a:extLst>
          </p:cNvPr>
          <p:cNvSpPr txBox="1"/>
          <p:nvPr/>
        </p:nvSpPr>
        <p:spPr>
          <a:xfrm>
            <a:off x="386373" y="1063739"/>
            <a:ext cx="2319349" cy="461665"/>
          </a:xfrm>
          <a:prstGeom prst="rect">
            <a:avLst/>
          </a:prstGeom>
          <a:noFill/>
        </p:spPr>
        <p:txBody>
          <a:bodyPr wrap="square" rtlCol="0">
            <a:spAutoFit/>
          </a:bodyPr>
          <a:lstStyle/>
          <a:p>
            <a:pPr algn="ctr"/>
            <a:r>
              <a:rPr lang="nb-NO" sz="2400" b="1" dirty="0" err="1">
                <a:latin typeface="+mj-lt"/>
              </a:rPr>
              <a:t>Initialization</a:t>
            </a:r>
            <a:endParaRPr lang="nb-NO" sz="2400" b="1" dirty="0">
              <a:latin typeface="+mj-lt"/>
            </a:endParaRPr>
          </a:p>
        </p:txBody>
      </p:sp>
      <p:sp>
        <p:nvSpPr>
          <p:cNvPr id="29" name="TextBox 28">
            <a:extLst>
              <a:ext uri="{FF2B5EF4-FFF2-40B4-BE49-F238E27FC236}">
                <a16:creationId xmlns:a16="http://schemas.microsoft.com/office/drawing/2014/main" id="{6636D467-D758-F74A-9F79-0E242D499EDB}"/>
              </a:ext>
            </a:extLst>
          </p:cNvPr>
          <p:cNvSpPr txBox="1"/>
          <p:nvPr/>
        </p:nvSpPr>
        <p:spPr>
          <a:xfrm>
            <a:off x="3337359" y="1065367"/>
            <a:ext cx="2327256" cy="461665"/>
          </a:xfrm>
          <a:prstGeom prst="rect">
            <a:avLst/>
          </a:prstGeom>
          <a:noFill/>
        </p:spPr>
        <p:txBody>
          <a:bodyPr wrap="square" rtlCol="0">
            <a:spAutoFit/>
          </a:bodyPr>
          <a:lstStyle/>
          <a:p>
            <a:pPr algn="ctr"/>
            <a:r>
              <a:rPr lang="nb-NO" sz="2400" b="1" dirty="0" err="1">
                <a:latin typeface="+mj-lt"/>
              </a:rPr>
              <a:t>Early</a:t>
            </a:r>
            <a:r>
              <a:rPr lang="nb-NO" sz="2400" b="1" dirty="0">
                <a:latin typeface="+mj-lt"/>
              </a:rPr>
              <a:t> </a:t>
            </a:r>
            <a:r>
              <a:rPr lang="nb-NO" sz="2400" b="1" dirty="0" err="1">
                <a:latin typeface="+mj-lt"/>
              </a:rPr>
              <a:t>adaptation</a:t>
            </a:r>
            <a:endParaRPr lang="nb-NO" sz="2400" b="1" dirty="0">
              <a:latin typeface="+mj-lt"/>
            </a:endParaRPr>
          </a:p>
        </p:txBody>
      </p:sp>
      <p:sp>
        <p:nvSpPr>
          <p:cNvPr id="30" name="TextBox 29">
            <a:extLst>
              <a:ext uri="{FF2B5EF4-FFF2-40B4-BE49-F238E27FC236}">
                <a16:creationId xmlns:a16="http://schemas.microsoft.com/office/drawing/2014/main" id="{5B691104-E0B9-D64F-8973-4228C3888DB7}"/>
              </a:ext>
            </a:extLst>
          </p:cNvPr>
          <p:cNvSpPr txBox="1"/>
          <p:nvPr/>
        </p:nvSpPr>
        <p:spPr>
          <a:xfrm>
            <a:off x="9263052" y="1084615"/>
            <a:ext cx="2319348" cy="461665"/>
          </a:xfrm>
          <a:prstGeom prst="rect">
            <a:avLst/>
          </a:prstGeom>
          <a:noFill/>
        </p:spPr>
        <p:txBody>
          <a:bodyPr wrap="square" rtlCol="0">
            <a:spAutoFit/>
          </a:bodyPr>
          <a:lstStyle/>
          <a:p>
            <a:pPr algn="ctr"/>
            <a:r>
              <a:rPr lang="nb-NO" sz="2400" b="1" dirty="0">
                <a:latin typeface="+mj-lt"/>
              </a:rPr>
              <a:t>Integration</a:t>
            </a:r>
          </a:p>
        </p:txBody>
      </p:sp>
      <p:sp>
        <p:nvSpPr>
          <p:cNvPr id="37" name="TextBox 36">
            <a:extLst>
              <a:ext uri="{FF2B5EF4-FFF2-40B4-BE49-F238E27FC236}">
                <a16:creationId xmlns:a16="http://schemas.microsoft.com/office/drawing/2014/main" id="{68739C01-9576-264C-AA88-2B3DF4721843}"/>
              </a:ext>
            </a:extLst>
          </p:cNvPr>
          <p:cNvSpPr txBox="1"/>
          <p:nvPr/>
        </p:nvSpPr>
        <p:spPr>
          <a:xfrm>
            <a:off x="6304160" y="1084615"/>
            <a:ext cx="2319348" cy="461665"/>
          </a:xfrm>
          <a:prstGeom prst="rect">
            <a:avLst/>
          </a:prstGeom>
          <a:noFill/>
        </p:spPr>
        <p:txBody>
          <a:bodyPr wrap="square" rtlCol="0">
            <a:spAutoFit/>
          </a:bodyPr>
          <a:lstStyle/>
          <a:p>
            <a:pPr algn="ctr"/>
            <a:r>
              <a:rPr lang="nb-NO" sz="2400" b="1" dirty="0">
                <a:latin typeface="+mj-lt"/>
              </a:rPr>
              <a:t>Adaptation</a:t>
            </a:r>
          </a:p>
        </p:txBody>
      </p:sp>
      <p:cxnSp>
        <p:nvCxnSpPr>
          <p:cNvPr id="17" name="Straight Arrow Connector 16">
            <a:extLst>
              <a:ext uri="{FF2B5EF4-FFF2-40B4-BE49-F238E27FC236}">
                <a16:creationId xmlns:a16="http://schemas.microsoft.com/office/drawing/2014/main" id="{59F9542A-70CD-D74D-8F48-AB483646EA71}"/>
              </a:ext>
            </a:extLst>
          </p:cNvPr>
          <p:cNvCxnSpPr>
            <a:cxnSpLocks/>
          </p:cNvCxnSpPr>
          <p:nvPr/>
        </p:nvCxnSpPr>
        <p:spPr>
          <a:xfrm>
            <a:off x="2822709" y="1311614"/>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C9BE1821-7914-DE41-B8D8-7F0AEA065C8D}"/>
              </a:ext>
            </a:extLst>
          </p:cNvPr>
          <p:cNvCxnSpPr>
            <a:cxnSpLocks/>
          </p:cNvCxnSpPr>
          <p:nvPr/>
        </p:nvCxnSpPr>
        <p:spPr>
          <a:xfrm>
            <a:off x="8739062" y="1315447"/>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6B4AC0C-CBF9-5B49-B7B3-47A28B4638A6}"/>
              </a:ext>
            </a:extLst>
          </p:cNvPr>
          <p:cNvGrpSpPr/>
          <p:nvPr/>
        </p:nvGrpSpPr>
        <p:grpSpPr>
          <a:xfrm>
            <a:off x="3345267" y="1773280"/>
            <a:ext cx="2319348" cy="2904738"/>
            <a:chOff x="1048985" y="2101931"/>
            <a:chExt cx="2434442" cy="1045029"/>
          </a:xfrm>
        </p:grpSpPr>
        <p:sp>
          <p:nvSpPr>
            <p:cNvPr id="41" name="Rectangle 40">
              <a:extLst>
                <a:ext uri="{FF2B5EF4-FFF2-40B4-BE49-F238E27FC236}">
                  <a16:creationId xmlns:a16="http://schemas.microsoft.com/office/drawing/2014/main" id="{563CA68C-8732-6149-8887-5A04605567B4}"/>
                </a:ext>
              </a:extLst>
            </p:cNvPr>
            <p:cNvSpPr/>
            <p:nvPr/>
          </p:nvSpPr>
          <p:spPr>
            <a:xfrm>
              <a:off x="1048985" y="2101931"/>
              <a:ext cx="2434442" cy="1045029"/>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TextBox 41">
              <a:extLst>
                <a:ext uri="{FF2B5EF4-FFF2-40B4-BE49-F238E27FC236}">
                  <a16:creationId xmlns:a16="http://schemas.microsoft.com/office/drawing/2014/main" id="{605B2C31-9EC8-5545-B9C4-71FF4FA070BE}"/>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3" name="TextBox 42">
            <a:extLst>
              <a:ext uri="{FF2B5EF4-FFF2-40B4-BE49-F238E27FC236}">
                <a16:creationId xmlns:a16="http://schemas.microsoft.com/office/drawing/2014/main" id="{037B4BA6-3AE4-D841-973D-AB8178620D05}"/>
              </a:ext>
            </a:extLst>
          </p:cNvPr>
          <p:cNvSpPr txBox="1"/>
          <p:nvPr/>
        </p:nvSpPr>
        <p:spPr>
          <a:xfrm>
            <a:off x="3456627" y="1907312"/>
            <a:ext cx="2070606" cy="2308324"/>
          </a:xfrm>
          <a:prstGeom prst="rect">
            <a:avLst/>
          </a:prstGeom>
          <a:noFill/>
        </p:spPr>
        <p:txBody>
          <a:bodyPr wrap="square" rtlCol="0">
            <a:spAutoFit/>
          </a:bodyPr>
          <a:lstStyle/>
          <a:p>
            <a:pPr marL="285750" indent="-285750">
              <a:buFont typeface="Arial" panose="020B0604020202020204" pitchFamily="34" charset="0"/>
              <a:buChar char="•"/>
            </a:pPr>
            <a:r>
              <a:rPr lang="nb-NO" b="1" dirty="0">
                <a:solidFill>
                  <a:srgbClr val="FF0000"/>
                </a:solidFill>
                <a:latin typeface="+mj-lt"/>
              </a:rPr>
              <a:t>Finance student </a:t>
            </a:r>
            <a:r>
              <a:rPr lang="nb-NO" b="1" dirty="0" err="1">
                <a:solidFill>
                  <a:srgbClr val="FF0000"/>
                </a:solidFill>
                <a:latin typeface="+mj-lt"/>
              </a:rPr>
              <a:t>taskforces</a:t>
            </a:r>
            <a:endParaRPr lang="nb-NO" b="1" dirty="0">
              <a:solidFill>
                <a:srgbClr val="FF0000"/>
              </a:solidFill>
              <a:latin typeface="+mj-lt"/>
            </a:endParaRPr>
          </a:p>
          <a:p>
            <a:pPr marL="285750" indent="-285750">
              <a:buFont typeface="Arial" panose="020B0604020202020204" pitchFamily="34" charset="0"/>
              <a:buChar char="•"/>
            </a:pPr>
            <a:r>
              <a:rPr lang="nb-NO" dirty="0" err="1">
                <a:solidFill>
                  <a:schemeClr val="bg1">
                    <a:lumMod val="75000"/>
                  </a:schemeClr>
                </a:solidFill>
                <a:latin typeface="+mj-lt"/>
              </a:rPr>
              <a:t>Identify</a:t>
            </a:r>
            <a:r>
              <a:rPr lang="nb-NO" dirty="0">
                <a:solidFill>
                  <a:schemeClr val="bg1">
                    <a:lumMod val="75000"/>
                  </a:schemeClr>
                </a:solidFill>
                <a:latin typeface="+mj-lt"/>
              </a:rPr>
              <a:t> </a:t>
            </a:r>
            <a:r>
              <a:rPr lang="nb-NO" dirty="0" err="1">
                <a:solidFill>
                  <a:schemeClr val="bg1">
                    <a:lumMod val="75000"/>
                  </a:schemeClr>
                </a:solidFill>
                <a:latin typeface="+mj-lt"/>
              </a:rPr>
              <a:t>key</a:t>
            </a:r>
            <a:r>
              <a:rPr lang="nb-NO" dirty="0">
                <a:solidFill>
                  <a:schemeClr val="bg1">
                    <a:lumMod val="75000"/>
                  </a:schemeClr>
                </a:solidFill>
                <a:latin typeface="+mj-lt"/>
              </a:rPr>
              <a:t> </a:t>
            </a:r>
            <a:r>
              <a:rPr lang="nb-NO" dirty="0" err="1">
                <a:solidFill>
                  <a:schemeClr val="bg1">
                    <a:lumMod val="75000"/>
                  </a:schemeClr>
                </a:solidFill>
                <a:latin typeface="+mj-lt"/>
              </a:rPr>
              <a:t>personnel</a:t>
            </a:r>
            <a:endParaRPr lang="nb-NO" dirty="0">
              <a:solidFill>
                <a:schemeClr val="bg1">
                  <a:lumMod val="75000"/>
                </a:schemeClr>
              </a:solidFill>
              <a:latin typeface="+mj-lt"/>
            </a:endParaRPr>
          </a:p>
          <a:p>
            <a:pPr marL="285750" indent="-285750">
              <a:buFont typeface="Arial" panose="020B0604020202020204" pitchFamily="34" charset="0"/>
              <a:buChar char="•"/>
            </a:pPr>
            <a:r>
              <a:rPr lang="nb-NO" dirty="0" err="1">
                <a:solidFill>
                  <a:schemeClr val="bg1">
                    <a:lumMod val="75000"/>
                  </a:schemeClr>
                </a:solidFill>
                <a:latin typeface="+mj-lt"/>
              </a:rPr>
              <a:t>Examples</a:t>
            </a:r>
            <a:r>
              <a:rPr lang="nb-NO" dirty="0">
                <a:solidFill>
                  <a:schemeClr val="bg1">
                    <a:lumMod val="75000"/>
                  </a:schemeClr>
                </a:solidFill>
                <a:latin typeface="+mj-lt"/>
              </a:rPr>
              <a:t> and </a:t>
            </a:r>
            <a:r>
              <a:rPr lang="nb-NO" dirty="0" err="1">
                <a:solidFill>
                  <a:schemeClr val="bg1">
                    <a:lumMod val="75000"/>
                  </a:schemeClr>
                </a:solidFill>
                <a:latin typeface="+mj-lt"/>
              </a:rPr>
              <a:t>exercises</a:t>
            </a:r>
            <a:endParaRPr lang="nb-NO" dirty="0">
              <a:solidFill>
                <a:schemeClr val="bg1">
                  <a:lumMod val="75000"/>
                </a:schemeClr>
              </a:solidFill>
              <a:latin typeface="+mj-lt"/>
            </a:endParaRPr>
          </a:p>
          <a:p>
            <a:pPr marL="285750" indent="-285750">
              <a:buFont typeface="Arial" panose="020B0604020202020204" pitchFamily="34" charset="0"/>
              <a:buChar char="•"/>
            </a:pPr>
            <a:r>
              <a:rPr lang="nb-NO" dirty="0" err="1">
                <a:solidFill>
                  <a:schemeClr val="bg1">
                    <a:lumMod val="75000"/>
                  </a:schemeClr>
                </a:solidFill>
                <a:latin typeface="+mj-lt"/>
              </a:rPr>
              <a:t>Develop</a:t>
            </a:r>
            <a:r>
              <a:rPr lang="nb-NO" dirty="0">
                <a:solidFill>
                  <a:schemeClr val="bg1">
                    <a:lumMod val="75000"/>
                  </a:schemeClr>
                </a:solidFill>
                <a:latin typeface="+mj-lt"/>
              </a:rPr>
              <a:t> </a:t>
            </a:r>
            <a:r>
              <a:rPr lang="nb-NO" dirty="0" err="1">
                <a:solidFill>
                  <a:schemeClr val="bg1">
                    <a:lumMod val="75000"/>
                  </a:schemeClr>
                </a:solidFill>
                <a:latin typeface="+mj-lt"/>
              </a:rPr>
              <a:t>faculty</a:t>
            </a:r>
            <a:r>
              <a:rPr lang="nb-NO" dirty="0">
                <a:solidFill>
                  <a:schemeClr val="bg1">
                    <a:lumMod val="75000"/>
                  </a:schemeClr>
                </a:solidFill>
                <a:latin typeface="+mj-lt"/>
              </a:rPr>
              <a:t> </a:t>
            </a:r>
            <a:r>
              <a:rPr lang="nb-NO" dirty="0" err="1">
                <a:solidFill>
                  <a:schemeClr val="bg1">
                    <a:lumMod val="75000"/>
                  </a:schemeClr>
                </a:solidFill>
                <a:latin typeface="+mj-lt"/>
              </a:rPr>
              <a:t>competence</a:t>
            </a:r>
            <a:endParaRPr lang="nb-NO" dirty="0">
              <a:solidFill>
                <a:schemeClr val="bg1">
                  <a:lumMod val="75000"/>
                </a:schemeClr>
              </a:solidFill>
              <a:latin typeface="+mj-lt"/>
            </a:endParaRPr>
          </a:p>
        </p:txBody>
      </p:sp>
      <p:grpSp>
        <p:nvGrpSpPr>
          <p:cNvPr id="44" name="Group 43">
            <a:extLst>
              <a:ext uri="{FF2B5EF4-FFF2-40B4-BE49-F238E27FC236}">
                <a16:creationId xmlns:a16="http://schemas.microsoft.com/office/drawing/2014/main" id="{F459BF90-A551-2847-BF23-923BE132F55C}"/>
              </a:ext>
            </a:extLst>
          </p:cNvPr>
          <p:cNvGrpSpPr/>
          <p:nvPr/>
        </p:nvGrpSpPr>
        <p:grpSpPr>
          <a:xfrm>
            <a:off x="6304160" y="1769445"/>
            <a:ext cx="2319348" cy="2908573"/>
            <a:chOff x="1048985" y="2101931"/>
            <a:chExt cx="2434442" cy="1045029"/>
          </a:xfrm>
        </p:grpSpPr>
        <p:sp>
          <p:nvSpPr>
            <p:cNvPr id="45" name="Rectangle 44">
              <a:extLst>
                <a:ext uri="{FF2B5EF4-FFF2-40B4-BE49-F238E27FC236}">
                  <a16:creationId xmlns:a16="http://schemas.microsoft.com/office/drawing/2014/main" id="{9DDF31A7-DC68-1549-AE2D-3CB9DB056635}"/>
                </a:ext>
              </a:extLst>
            </p:cNvPr>
            <p:cNvSpPr/>
            <p:nvPr/>
          </p:nvSpPr>
          <p:spPr>
            <a:xfrm>
              <a:off x="1048985" y="2101931"/>
              <a:ext cx="2434442" cy="104502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6" name="TextBox 45">
              <a:extLst>
                <a:ext uri="{FF2B5EF4-FFF2-40B4-BE49-F238E27FC236}">
                  <a16:creationId xmlns:a16="http://schemas.microsoft.com/office/drawing/2014/main" id="{06CAD431-1E92-4D45-B411-DC9E40ACB576}"/>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7" name="TextBox 46">
            <a:extLst>
              <a:ext uri="{FF2B5EF4-FFF2-40B4-BE49-F238E27FC236}">
                <a16:creationId xmlns:a16="http://schemas.microsoft.com/office/drawing/2014/main" id="{9B14A055-674D-CA40-BD88-0D7AA99D0ED9}"/>
              </a:ext>
            </a:extLst>
          </p:cNvPr>
          <p:cNvSpPr txBox="1"/>
          <p:nvPr/>
        </p:nvSpPr>
        <p:spPr>
          <a:xfrm>
            <a:off x="6426976" y="1903479"/>
            <a:ext cx="2070606" cy="2585323"/>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Cross-curriculum</a:t>
            </a:r>
          </a:p>
          <a:p>
            <a:pPr marL="285750" indent="-285750">
              <a:buFont typeface="Arial" panose="020B0604020202020204" pitchFamily="34" charset="0"/>
              <a:buChar char="•"/>
            </a:pPr>
            <a:r>
              <a:rPr lang="nb-NO" dirty="0" err="1">
                <a:latin typeface="+mj-lt"/>
              </a:rPr>
              <a:t>Faculty</a:t>
            </a:r>
            <a:r>
              <a:rPr lang="nb-NO" dirty="0">
                <a:latin typeface="+mj-lt"/>
              </a:rPr>
              <a:t> </a:t>
            </a:r>
            <a:r>
              <a:rPr lang="nb-NO" dirty="0" err="1">
                <a:latin typeface="+mj-lt"/>
              </a:rPr>
              <a:t>initiatives</a:t>
            </a:r>
            <a:endParaRPr lang="nb-NO" dirty="0">
              <a:latin typeface="+mj-lt"/>
            </a:endParaRPr>
          </a:p>
          <a:p>
            <a:pPr marL="285750" indent="-285750">
              <a:buFont typeface="Arial" panose="020B0604020202020204" pitchFamily="34" charset="0"/>
              <a:buChar char="•"/>
            </a:pPr>
            <a:r>
              <a:rPr lang="nb-NO" dirty="0">
                <a:latin typeface="+mj-lt"/>
              </a:rPr>
              <a:t>Integration of </a:t>
            </a:r>
            <a:r>
              <a:rPr lang="nb-NO" dirty="0" err="1">
                <a:latin typeface="+mj-lt"/>
              </a:rPr>
              <a:t>research</a:t>
            </a:r>
            <a:r>
              <a:rPr lang="nb-NO" dirty="0">
                <a:latin typeface="+mj-lt"/>
              </a:rPr>
              <a:t> </a:t>
            </a:r>
            <a:r>
              <a:rPr lang="nb-NO" dirty="0" err="1">
                <a:latin typeface="+mj-lt"/>
              </a:rPr>
              <a:t>activity</a:t>
            </a:r>
            <a:endParaRPr lang="nb-NO" dirty="0">
              <a:latin typeface="+mj-lt"/>
            </a:endParaRPr>
          </a:p>
          <a:p>
            <a:pPr marL="285750" indent="-285750">
              <a:buFont typeface="Arial" panose="020B0604020202020204" pitchFamily="34" charset="0"/>
              <a:buChar char="•"/>
            </a:pPr>
            <a:r>
              <a:rPr lang="nb-NO" dirty="0">
                <a:latin typeface="+mj-lt"/>
              </a:rPr>
              <a:t>Part of </a:t>
            </a:r>
            <a:r>
              <a:rPr lang="nb-NO" dirty="0" err="1">
                <a:latin typeface="+mj-lt"/>
              </a:rPr>
              <a:t>learning</a:t>
            </a:r>
            <a:r>
              <a:rPr lang="nb-NO" dirty="0">
                <a:latin typeface="+mj-lt"/>
              </a:rPr>
              <a:t> </a:t>
            </a:r>
            <a:r>
              <a:rPr lang="nb-NO" dirty="0" err="1">
                <a:latin typeface="+mj-lt"/>
              </a:rPr>
              <a:t>outcomes</a:t>
            </a:r>
            <a:endParaRPr lang="nb-NO" dirty="0">
              <a:latin typeface="+mj-lt"/>
            </a:endParaRPr>
          </a:p>
          <a:p>
            <a:pPr marL="285750" indent="-285750">
              <a:buFont typeface="Arial" panose="020B0604020202020204" pitchFamily="34" charset="0"/>
              <a:buChar char="•"/>
            </a:pPr>
            <a:r>
              <a:rPr lang="nb-NO" dirty="0" err="1">
                <a:latin typeface="+mj-lt"/>
              </a:rPr>
              <a:t>Admin</a:t>
            </a:r>
            <a:r>
              <a:rPr lang="nb-NO" dirty="0">
                <a:latin typeface="+mj-lt"/>
              </a:rPr>
              <a:t> &amp; leader support</a:t>
            </a:r>
          </a:p>
        </p:txBody>
      </p:sp>
      <p:grpSp>
        <p:nvGrpSpPr>
          <p:cNvPr id="48" name="Group 47">
            <a:extLst>
              <a:ext uri="{FF2B5EF4-FFF2-40B4-BE49-F238E27FC236}">
                <a16:creationId xmlns:a16="http://schemas.microsoft.com/office/drawing/2014/main" id="{3C771427-6AE1-C34C-9897-1D50A413A7DF}"/>
              </a:ext>
            </a:extLst>
          </p:cNvPr>
          <p:cNvGrpSpPr/>
          <p:nvPr/>
        </p:nvGrpSpPr>
        <p:grpSpPr>
          <a:xfrm>
            <a:off x="9263052" y="1766733"/>
            <a:ext cx="2319348" cy="2911285"/>
            <a:chOff x="1048985" y="2101931"/>
            <a:chExt cx="2434442" cy="1045029"/>
          </a:xfrm>
        </p:grpSpPr>
        <p:sp>
          <p:nvSpPr>
            <p:cNvPr id="49" name="Rectangle 48">
              <a:extLst>
                <a:ext uri="{FF2B5EF4-FFF2-40B4-BE49-F238E27FC236}">
                  <a16:creationId xmlns:a16="http://schemas.microsoft.com/office/drawing/2014/main" id="{A19DB500-BEBB-BF4C-B93B-4FD31A4A96B4}"/>
                </a:ext>
              </a:extLst>
            </p:cNvPr>
            <p:cNvSpPr/>
            <p:nvPr/>
          </p:nvSpPr>
          <p:spPr>
            <a:xfrm>
              <a:off x="1048985" y="2101931"/>
              <a:ext cx="2434442" cy="104502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TextBox 49">
              <a:extLst>
                <a:ext uri="{FF2B5EF4-FFF2-40B4-BE49-F238E27FC236}">
                  <a16:creationId xmlns:a16="http://schemas.microsoft.com/office/drawing/2014/main" id="{6B12EA15-D9E2-F446-B7B8-B41C9506E6B4}"/>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51" name="TextBox 50">
            <a:extLst>
              <a:ext uri="{FF2B5EF4-FFF2-40B4-BE49-F238E27FC236}">
                <a16:creationId xmlns:a16="http://schemas.microsoft.com/office/drawing/2014/main" id="{160A6E50-A40A-0441-84CB-84A65FB60F4D}"/>
              </a:ext>
            </a:extLst>
          </p:cNvPr>
          <p:cNvSpPr txBox="1"/>
          <p:nvPr/>
        </p:nvSpPr>
        <p:spPr>
          <a:xfrm>
            <a:off x="9374717" y="1903479"/>
            <a:ext cx="2070606" cy="2031325"/>
          </a:xfrm>
          <a:prstGeom prst="rect">
            <a:avLst/>
          </a:prstGeom>
          <a:noFill/>
        </p:spPr>
        <p:txBody>
          <a:bodyPr wrap="square" rtlCol="0">
            <a:spAutoFit/>
          </a:bodyPr>
          <a:lstStyle/>
          <a:p>
            <a:pPr marL="285750" indent="-285750">
              <a:buFont typeface="Arial" panose="020B0604020202020204" pitchFamily="34" charset="0"/>
              <a:buChar char="•"/>
            </a:pPr>
            <a:r>
              <a:rPr lang="nb-NO" dirty="0" err="1">
                <a:latin typeface="+mj-lt"/>
              </a:rPr>
              <a:t>Develop</a:t>
            </a:r>
            <a:r>
              <a:rPr lang="nb-NO" dirty="0">
                <a:latin typeface="+mj-lt"/>
              </a:rPr>
              <a:t> </a:t>
            </a:r>
            <a:r>
              <a:rPr lang="nb-NO" dirty="0" err="1">
                <a:latin typeface="+mj-lt"/>
              </a:rPr>
              <a:t>own</a:t>
            </a:r>
            <a:r>
              <a:rPr lang="nb-NO" dirty="0">
                <a:latin typeface="+mj-lt"/>
              </a:rPr>
              <a:t> material</a:t>
            </a:r>
          </a:p>
          <a:p>
            <a:pPr marL="285750" indent="-285750">
              <a:buFont typeface="Arial" panose="020B0604020202020204" pitchFamily="34" charset="0"/>
              <a:buChar char="•"/>
            </a:pPr>
            <a:r>
              <a:rPr lang="nb-NO" dirty="0" err="1">
                <a:latin typeface="+mj-lt"/>
              </a:rPr>
              <a:t>Educate</a:t>
            </a:r>
            <a:r>
              <a:rPr lang="nb-NO" dirty="0">
                <a:latin typeface="+mj-lt"/>
              </a:rPr>
              <a:t> </a:t>
            </a:r>
            <a:r>
              <a:rPr lang="nb-NO" dirty="0" err="1">
                <a:latin typeface="+mj-lt"/>
              </a:rPr>
              <a:t>own</a:t>
            </a:r>
            <a:r>
              <a:rPr lang="nb-NO" dirty="0">
                <a:latin typeface="+mj-lt"/>
              </a:rPr>
              <a:t> </a:t>
            </a:r>
            <a:r>
              <a:rPr lang="nb-NO" dirty="0" err="1">
                <a:latin typeface="+mj-lt"/>
              </a:rPr>
              <a:t>faculty</a:t>
            </a:r>
            <a:endParaRPr lang="nb-NO" dirty="0">
              <a:latin typeface="+mj-lt"/>
            </a:endParaRPr>
          </a:p>
          <a:p>
            <a:pPr marL="285750" indent="-285750">
              <a:buFont typeface="Arial" panose="020B0604020202020204" pitchFamily="34" charset="0"/>
              <a:buChar char="•"/>
            </a:pPr>
            <a:r>
              <a:rPr lang="nb-NO" dirty="0">
                <a:latin typeface="+mj-lt"/>
              </a:rPr>
              <a:t>Partner in </a:t>
            </a:r>
            <a:r>
              <a:rPr lang="nb-NO" dirty="0" err="1">
                <a:latin typeface="+mj-lt"/>
              </a:rPr>
              <a:t>dissemination</a:t>
            </a:r>
            <a:endParaRPr lang="nb-NO" dirty="0">
              <a:latin typeface="+mj-lt"/>
            </a:endParaRPr>
          </a:p>
          <a:p>
            <a:pPr marL="285750" indent="-285750">
              <a:buFont typeface="Arial" panose="020B0604020202020204" pitchFamily="34" charset="0"/>
              <a:buChar char="•"/>
            </a:pPr>
            <a:endParaRPr lang="nb-NO" dirty="0">
              <a:latin typeface="+mj-lt"/>
            </a:endParaRPr>
          </a:p>
        </p:txBody>
      </p:sp>
      <p:sp>
        <p:nvSpPr>
          <p:cNvPr id="52" name="TextBox 51">
            <a:extLst>
              <a:ext uri="{FF2B5EF4-FFF2-40B4-BE49-F238E27FC236}">
                <a16:creationId xmlns:a16="http://schemas.microsoft.com/office/drawing/2014/main" id="{60BB2819-D027-524D-B925-BE12F6FC6524}"/>
              </a:ext>
            </a:extLst>
          </p:cNvPr>
          <p:cNvSpPr txBox="1"/>
          <p:nvPr/>
        </p:nvSpPr>
        <p:spPr>
          <a:xfrm>
            <a:off x="9606424" y="5015782"/>
            <a:ext cx="2319349" cy="369332"/>
          </a:xfrm>
          <a:prstGeom prst="rect">
            <a:avLst/>
          </a:prstGeom>
          <a:noFill/>
        </p:spPr>
        <p:txBody>
          <a:bodyPr wrap="square" rtlCol="0">
            <a:spAutoFit/>
          </a:bodyPr>
          <a:lstStyle/>
          <a:p>
            <a:pPr algn="ctr"/>
            <a:r>
              <a:rPr lang="nb-NO" b="1" dirty="0" err="1">
                <a:latin typeface="+mj-lt"/>
              </a:rPr>
              <a:t>Bioscience@UiO</a:t>
            </a:r>
            <a:endParaRPr lang="nb-NO" b="1" dirty="0">
              <a:latin typeface="+mj-lt"/>
            </a:endParaRPr>
          </a:p>
        </p:txBody>
      </p:sp>
      <p:sp>
        <p:nvSpPr>
          <p:cNvPr id="53" name="TextBox 52">
            <a:extLst>
              <a:ext uri="{FF2B5EF4-FFF2-40B4-BE49-F238E27FC236}">
                <a16:creationId xmlns:a16="http://schemas.microsoft.com/office/drawing/2014/main" id="{7F77AF35-57EF-1644-9039-5575E266AA4A}"/>
              </a:ext>
            </a:extLst>
          </p:cNvPr>
          <p:cNvSpPr txBox="1"/>
          <p:nvPr/>
        </p:nvSpPr>
        <p:spPr>
          <a:xfrm>
            <a:off x="4382766" y="5805264"/>
            <a:ext cx="2511401" cy="369332"/>
          </a:xfrm>
          <a:prstGeom prst="rect">
            <a:avLst/>
          </a:prstGeom>
          <a:noFill/>
        </p:spPr>
        <p:txBody>
          <a:bodyPr wrap="square" rtlCol="0">
            <a:spAutoFit/>
          </a:bodyPr>
          <a:lstStyle/>
          <a:p>
            <a:pPr algn="ctr"/>
            <a:r>
              <a:rPr lang="nb-NO" b="1" dirty="0" err="1">
                <a:latin typeface="+mj-lt"/>
              </a:rPr>
              <a:t>Humanities@UiO</a:t>
            </a:r>
            <a:endParaRPr lang="nb-NO" b="1" dirty="0">
              <a:latin typeface="+mj-lt"/>
            </a:endParaRPr>
          </a:p>
        </p:txBody>
      </p:sp>
      <p:sp>
        <p:nvSpPr>
          <p:cNvPr id="54" name="TextBox 53">
            <a:extLst>
              <a:ext uri="{FF2B5EF4-FFF2-40B4-BE49-F238E27FC236}">
                <a16:creationId xmlns:a16="http://schemas.microsoft.com/office/drawing/2014/main" id="{09814976-7BC0-8C4A-BFC5-9D509456DF1C}"/>
              </a:ext>
            </a:extLst>
          </p:cNvPr>
          <p:cNvSpPr txBox="1"/>
          <p:nvPr/>
        </p:nvSpPr>
        <p:spPr>
          <a:xfrm>
            <a:off x="9597471" y="6203735"/>
            <a:ext cx="2511401" cy="369332"/>
          </a:xfrm>
          <a:prstGeom prst="rect">
            <a:avLst/>
          </a:prstGeom>
          <a:noFill/>
        </p:spPr>
        <p:txBody>
          <a:bodyPr wrap="square" rtlCol="0">
            <a:spAutoFit/>
          </a:bodyPr>
          <a:lstStyle/>
          <a:p>
            <a:pPr algn="ctr"/>
            <a:r>
              <a:rPr lang="nb-NO" b="1" dirty="0" err="1">
                <a:latin typeface="+mj-lt"/>
              </a:rPr>
              <a:t>Engineering@USN</a:t>
            </a:r>
            <a:endParaRPr lang="nb-NO" b="1" dirty="0">
              <a:latin typeface="+mj-lt"/>
            </a:endParaRPr>
          </a:p>
        </p:txBody>
      </p:sp>
      <p:sp>
        <p:nvSpPr>
          <p:cNvPr id="55" name="TextBox 54">
            <a:extLst>
              <a:ext uri="{FF2B5EF4-FFF2-40B4-BE49-F238E27FC236}">
                <a16:creationId xmlns:a16="http://schemas.microsoft.com/office/drawing/2014/main" id="{0AE14EE9-F8CC-244D-AA87-6225D7C1EB47}"/>
              </a:ext>
            </a:extLst>
          </p:cNvPr>
          <p:cNvSpPr txBox="1"/>
          <p:nvPr/>
        </p:nvSpPr>
        <p:spPr>
          <a:xfrm>
            <a:off x="4840299" y="5363924"/>
            <a:ext cx="2511401" cy="369332"/>
          </a:xfrm>
          <a:prstGeom prst="rect">
            <a:avLst/>
          </a:prstGeom>
          <a:noFill/>
        </p:spPr>
        <p:txBody>
          <a:bodyPr wrap="square" rtlCol="0">
            <a:spAutoFit/>
          </a:bodyPr>
          <a:lstStyle/>
          <a:p>
            <a:pPr algn="ctr"/>
            <a:r>
              <a:rPr lang="nb-NO" b="1" dirty="0" err="1">
                <a:latin typeface="+mj-lt"/>
              </a:rPr>
              <a:t>Physics@UiT</a:t>
            </a:r>
            <a:endParaRPr lang="nb-NO" b="1" dirty="0">
              <a:latin typeface="+mj-lt"/>
            </a:endParaRPr>
          </a:p>
        </p:txBody>
      </p:sp>
      <p:cxnSp>
        <p:nvCxnSpPr>
          <p:cNvPr id="33" name="Straight Arrow Connector 32">
            <a:extLst>
              <a:ext uri="{FF2B5EF4-FFF2-40B4-BE49-F238E27FC236}">
                <a16:creationId xmlns:a16="http://schemas.microsoft.com/office/drawing/2014/main" id="{A59F1C85-E7A5-E041-90C3-9517159BA7AA}"/>
              </a:ext>
            </a:extLst>
          </p:cNvPr>
          <p:cNvCxnSpPr>
            <a:cxnSpLocks/>
          </p:cNvCxnSpPr>
          <p:nvPr/>
        </p:nvCxnSpPr>
        <p:spPr>
          <a:xfrm>
            <a:off x="386373" y="5193810"/>
            <a:ext cx="951764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DC95499-9DA2-984E-AF2F-E8B92065E8B7}"/>
              </a:ext>
            </a:extLst>
          </p:cNvPr>
          <p:cNvCxnSpPr>
            <a:cxnSpLocks/>
          </p:cNvCxnSpPr>
          <p:nvPr/>
        </p:nvCxnSpPr>
        <p:spPr>
          <a:xfrm>
            <a:off x="386373" y="5547926"/>
            <a:ext cx="501112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1388F5B-23F2-8141-B5B2-21CA34C9B285}"/>
              </a:ext>
            </a:extLst>
          </p:cNvPr>
          <p:cNvCxnSpPr>
            <a:cxnSpLocks/>
          </p:cNvCxnSpPr>
          <p:nvPr/>
        </p:nvCxnSpPr>
        <p:spPr>
          <a:xfrm>
            <a:off x="386373" y="5978802"/>
            <a:ext cx="430438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F7F3428-825B-8B4C-AA78-9903702E7909}"/>
              </a:ext>
            </a:extLst>
          </p:cNvPr>
          <p:cNvCxnSpPr>
            <a:cxnSpLocks/>
          </p:cNvCxnSpPr>
          <p:nvPr/>
        </p:nvCxnSpPr>
        <p:spPr>
          <a:xfrm>
            <a:off x="386373" y="6387086"/>
            <a:ext cx="949389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0109E5B6-D1F7-7EA5-E280-4C3FD9ED1B7D}"/>
              </a:ext>
            </a:extLst>
          </p:cNvPr>
          <p:cNvSpPr/>
          <p:nvPr/>
        </p:nvSpPr>
        <p:spPr>
          <a:xfrm>
            <a:off x="191344" y="1043252"/>
            <a:ext cx="3081939" cy="3825908"/>
          </a:xfrm>
          <a:prstGeom prst="rect">
            <a:avLst/>
          </a:prstGeom>
          <a:solidFill>
            <a:schemeClr val="bg1">
              <a:alpha val="8514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64" name="Rectangle 63">
            <a:extLst>
              <a:ext uri="{FF2B5EF4-FFF2-40B4-BE49-F238E27FC236}">
                <a16:creationId xmlns:a16="http://schemas.microsoft.com/office/drawing/2014/main" id="{D890CF2B-745B-EE5F-EB72-66F21F3F712A}"/>
              </a:ext>
            </a:extLst>
          </p:cNvPr>
          <p:cNvSpPr/>
          <p:nvPr/>
        </p:nvSpPr>
        <p:spPr>
          <a:xfrm>
            <a:off x="349356" y="5043962"/>
            <a:ext cx="11456272" cy="1649830"/>
          </a:xfrm>
          <a:prstGeom prst="rect">
            <a:avLst/>
          </a:prstGeom>
          <a:solidFill>
            <a:schemeClr val="bg1">
              <a:alpha val="8514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grpSp>
        <p:nvGrpSpPr>
          <p:cNvPr id="60" name="Group 59">
            <a:extLst>
              <a:ext uri="{FF2B5EF4-FFF2-40B4-BE49-F238E27FC236}">
                <a16:creationId xmlns:a16="http://schemas.microsoft.com/office/drawing/2014/main" id="{90E1DE5A-3315-546A-AB35-51F17C9B0D15}"/>
              </a:ext>
            </a:extLst>
          </p:cNvPr>
          <p:cNvGrpSpPr/>
          <p:nvPr/>
        </p:nvGrpSpPr>
        <p:grpSpPr>
          <a:xfrm>
            <a:off x="6131934" y="822961"/>
            <a:ext cx="5580690" cy="5947841"/>
            <a:chOff x="3215680" y="548680"/>
            <a:chExt cx="5472608" cy="5832648"/>
          </a:xfrm>
        </p:grpSpPr>
        <p:sp>
          <p:nvSpPr>
            <p:cNvPr id="61" name="Rectangle 60">
              <a:extLst>
                <a:ext uri="{FF2B5EF4-FFF2-40B4-BE49-F238E27FC236}">
                  <a16:creationId xmlns:a16="http://schemas.microsoft.com/office/drawing/2014/main" id="{A709F479-872E-26B8-F712-A41DA8AD547E}"/>
                </a:ext>
              </a:extLst>
            </p:cNvPr>
            <p:cNvSpPr/>
            <p:nvPr/>
          </p:nvSpPr>
          <p:spPr>
            <a:xfrm>
              <a:off x="3215680" y="548680"/>
              <a:ext cx="5472608" cy="5832648"/>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pic>
          <p:nvPicPr>
            <p:cNvPr id="62" name="Picture 61">
              <a:extLst>
                <a:ext uri="{FF2B5EF4-FFF2-40B4-BE49-F238E27FC236}">
                  <a16:creationId xmlns:a16="http://schemas.microsoft.com/office/drawing/2014/main" id="{F54079A6-6C50-D271-C66B-55F92F3CB156}"/>
                </a:ext>
              </a:extLst>
            </p:cNvPr>
            <p:cNvPicPr>
              <a:picLocks noChangeAspect="1"/>
            </p:cNvPicPr>
            <p:nvPr/>
          </p:nvPicPr>
          <p:blipFill rotWithShape="1">
            <a:blip r:embed="rId3"/>
            <a:srcRect l="4915" t="11333" r="5344" b="12500"/>
            <a:stretch/>
          </p:blipFill>
          <p:spPr>
            <a:xfrm rot="21343598">
              <a:off x="3750128" y="891701"/>
              <a:ext cx="3516028" cy="2879614"/>
            </a:xfrm>
            <a:prstGeom prst="rect">
              <a:avLst/>
            </a:prstGeom>
            <a:ln>
              <a:noFill/>
            </a:ln>
            <a:effectLst>
              <a:outerShdw blurRad="292100" dist="139700" dir="2700000" algn="tl" rotWithShape="0">
                <a:srgbClr val="333333">
                  <a:alpha val="65000"/>
                </a:srgbClr>
              </a:outerShdw>
            </a:effectLst>
          </p:spPr>
        </p:pic>
        <p:pic>
          <p:nvPicPr>
            <p:cNvPr id="63" name="Picture 62">
              <a:extLst>
                <a:ext uri="{FF2B5EF4-FFF2-40B4-BE49-F238E27FC236}">
                  <a16:creationId xmlns:a16="http://schemas.microsoft.com/office/drawing/2014/main" id="{9D1717E3-09F5-6FBD-9920-4FBBE1645FBD}"/>
                </a:ext>
              </a:extLst>
            </p:cNvPr>
            <p:cNvPicPr>
              <a:picLocks noChangeAspect="1"/>
            </p:cNvPicPr>
            <p:nvPr/>
          </p:nvPicPr>
          <p:blipFill rotWithShape="1">
            <a:blip r:embed="rId4"/>
            <a:srcRect t="17414"/>
            <a:stretch/>
          </p:blipFill>
          <p:spPr>
            <a:xfrm rot="409477">
              <a:off x="4707998" y="2960645"/>
              <a:ext cx="3267478" cy="2698471"/>
            </a:xfrm>
            <a:prstGeom prst="rect">
              <a:avLst/>
            </a:prstGeom>
            <a:ln>
              <a:noFill/>
            </a:ln>
            <a:effectLst>
              <a:outerShdw blurRad="292100" dist="139700" dir="2700000" algn="tl" rotWithShape="0">
                <a:srgbClr val="333333">
                  <a:alpha val="65000"/>
                </a:srgbClr>
              </a:outerShdw>
            </a:effectLst>
          </p:spPr>
        </p:pic>
      </p:grpSp>
      <p:sp>
        <p:nvSpPr>
          <p:cNvPr id="34" name="Right Arrow 33">
            <a:extLst>
              <a:ext uri="{FF2B5EF4-FFF2-40B4-BE49-F238E27FC236}">
                <a16:creationId xmlns:a16="http://schemas.microsoft.com/office/drawing/2014/main" id="{6CE52AB6-886B-1AC0-62CD-63423099046F}"/>
              </a:ext>
            </a:extLst>
          </p:cNvPr>
          <p:cNvSpPr/>
          <p:nvPr/>
        </p:nvSpPr>
        <p:spPr>
          <a:xfrm>
            <a:off x="5778790" y="1827406"/>
            <a:ext cx="450574" cy="72008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7303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33D-5C27-9443-A906-17F67C8CD7D2}"/>
              </a:ext>
            </a:extLst>
          </p:cNvPr>
          <p:cNvSpPr>
            <a:spLocks noGrp="1"/>
          </p:cNvSpPr>
          <p:nvPr>
            <p:ph type="title"/>
          </p:nvPr>
        </p:nvSpPr>
        <p:spPr>
          <a:xfrm>
            <a:off x="609600" y="48594"/>
            <a:ext cx="10972800" cy="774367"/>
          </a:xfrm>
        </p:spPr>
        <p:txBody>
          <a:bodyPr>
            <a:normAutofit/>
          </a:bodyPr>
          <a:lstStyle/>
          <a:p>
            <a:r>
              <a:rPr lang="nb-NO" dirty="0" err="1"/>
              <a:t>Developing</a:t>
            </a:r>
            <a:r>
              <a:rPr lang="nb-NO" dirty="0"/>
              <a:t> and disseminating </a:t>
            </a:r>
            <a:r>
              <a:rPr lang="nb-NO" dirty="0" err="1"/>
              <a:t>practice</a:t>
            </a:r>
            <a:endParaRPr lang="nb-NO" dirty="0"/>
          </a:p>
        </p:txBody>
      </p:sp>
      <p:grpSp>
        <p:nvGrpSpPr>
          <p:cNvPr id="3" name="Group 2">
            <a:extLst>
              <a:ext uri="{FF2B5EF4-FFF2-40B4-BE49-F238E27FC236}">
                <a16:creationId xmlns:a16="http://schemas.microsoft.com/office/drawing/2014/main" id="{66EB2286-A235-F54F-90A7-FB35022537C0}"/>
              </a:ext>
            </a:extLst>
          </p:cNvPr>
          <p:cNvGrpSpPr/>
          <p:nvPr/>
        </p:nvGrpSpPr>
        <p:grpSpPr>
          <a:xfrm>
            <a:off x="386374" y="1773279"/>
            <a:ext cx="2319348" cy="2904739"/>
            <a:chOff x="1048985" y="2101931"/>
            <a:chExt cx="2434442" cy="1045029"/>
          </a:xfrm>
        </p:grpSpPr>
        <p:sp>
          <p:nvSpPr>
            <p:cNvPr id="5" name="Rectangle 4">
              <a:extLst>
                <a:ext uri="{FF2B5EF4-FFF2-40B4-BE49-F238E27FC236}">
                  <a16:creationId xmlns:a16="http://schemas.microsoft.com/office/drawing/2014/main" id="{0DFB39E3-A6E5-5349-9806-227F90AB084A}"/>
                </a:ext>
              </a:extLst>
            </p:cNvPr>
            <p:cNvSpPr/>
            <p:nvPr/>
          </p:nvSpPr>
          <p:spPr>
            <a:xfrm>
              <a:off x="1048985" y="2101931"/>
              <a:ext cx="2434442" cy="1045029"/>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943ACB4A-427A-8943-8163-31B857573B30}"/>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11" name="TextBox 10">
            <a:extLst>
              <a:ext uri="{FF2B5EF4-FFF2-40B4-BE49-F238E27FC236}">
                <a16:creationId xmlns:a16="http://schemas.microsoft.com/office/drawing/2014/main" id="{39487F8C-3F46-674F-8A20-30BD1E7525A4}"/>
              </a:ext>
            </a:extLst>
          </p:cNvPr>
          <p:cNvSpPr txBox="1"/>
          <p:nvPr/>
        </p:nvSpPr>
        <p:spPr>
          <a:xfrm>
            <a:off x="498039" y="1907312"/>
            <a:ext cx="2070606" cy="1754326"/>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Presentations and </a:t>
            </a:r>
            <a:r>
              <a:rPr lang="nb-NO" dirty="0" err="1">
                <a:latin typeface="+mj-lt"/>
              </a:rPr>
              <a:t>site</a:t>
            </a:r>
            <a:r>
              <a:rPr lang="nb-NO" dirty="0">
                <a:latin typeface="+mj-lt"/>
              </a:rPr>
              <a:t> </a:t>
            </a:r>
            <a:r>
              <a:rPr lang="nb-NO" dirty="0" err="1">
                <a:latin typeface="+mj-lt"/>
              </a:rPr>
              <a:t>visits</a:t>
            </a:r>
            <a:endParaRPr lang="nb-NO" dirty="0">
              <a:latin typeface="+mj-lt"/>
            </a:endParaRPr>
          </a:p>
          <a:p>
            <a:pPr marL="285750" indent="-285750">
              <a:buFont typeface="Arial" panose="020B0604020202020204" pitchFamily="34" charset="0"/>
              <a:buChar char="•"/>
            </a:pPr>
            <a:r>
              <a:rPr lang="nb-NO" dirty="0" err="1">
                <a:latin typeface="+mj-lt"/>
              </a:rPr>
              <a:t>Demonstrate</a:t>
            </a:r>
            <a:r>
              <a:rPr lang="nb-NO" dirty="0">
                <a:latin typeface="+mj-lt"/>
              </a:rPr>
              <a:t> material</a:t>
            </a:r>
          </a:p>
          <a:p>
            <a:pPr marL="285750" indent="-285750">
              <a:buFont typeface="Arial" panose="020B0604020202020204" pitchFamily="34" charset="0"/>
              <a:buChar char="•"/>
            </a:pPr>
            <a:r>
              <a:rPr lang="nb-NO" dirty="0" err="1">
                <a:latin typeface="+mj-lt"/>
              </a:rPr>
              <a:t>Map</a:t>
            </a:r>
            <a:r>
              <a:rPr lang="nb-NO" dirty="0">
                <a:latin typeface="+mj-lt"/>
              </a:rPr>
              <a:t> </a:t>
            </a:r>
            <a:r>
              <a:rPr lang="nb-NO" dirty="0" err="1">
                <a:latin typeface="+mj-lt"/>
              </a:rPr>
              <a:t>research</a:t>
            </a:r>
            <a:r>
              <a:rPr lang="nb-NO" dirty="0">
                <a:latin typeface="+mj-lt"/>
              </a:rPr>
              <a:t> </a:t>
            </a:r>
            <a:r>
              <a:rPr lang="nb-NO" dirty="0" err="1">
                <a:latin typeface="+mj-lt"/>
              </a:rPr>
              <a:t>alignment</a:t>
            </a:r>
            <a:endParaRPr lang="nb-NO" dirty="0">
              <a:latin typeface="+mj-lt"/>
            </a:endParaRPr>
          </a:p>
        </p:txBody>
      </p:sp>
      <p:sp>
        <p:nvSpPr>
          <p:cNvPr id="28" name="TextBox 27">
            <a:extLst>
              <a:ext uri="{FF2B5EF4-FFF2-40B4-BE49-F238E27FC236}">
                <a16:creationId xmlns:a16="http://schemas.microsoft.com/office/drawing/2014/main" id="{6C227B74-616A-874F-ACC6-119023105D3B}"/>
              </a:ext>
            </a:extLst>
          </p:cNvPr>
          <p:cNvSpPr txBox="1"/>
          <p:nvPr/>
        </p:nvSpPr>
        <p:spPr>
          <a:xfrm>
            <a:off x="386373" y="1063739"/>
            <a:ext cx="2319349" cy="461665"/>
          </a:xfrm>
          <a:prstGeom prst="rect">
            <a:avLst/>
          </a:prstGeom>
          <a:noFill/>
        </p:spPr>
        <p:txBody>
          <a:bodyPr wrap="square" rtlCol="0">
            <a:spAutoFit/>
          </a:bodyPr>
          <a:lstStyle/>
          <a:p>
            <a:pPr algn="ctr"/>
            <a:r>
              <a:rPr lang="nb-NO" sz="2400" b="1" dirty="0" err="1">
                <a:latin typeface="+mj-lt"/>
              </a:rPr>
              <a:t>Initialization</a:t>
            </a:r>
            <a:endParaRPr lang="nb-NO" sz="2400" b="1" dirty="0">
              <a:latin typeface="+mj-lt"/>
            </a:endParaRPr>
          </a:p>
        </p:txBody>
      </p:sp>
      <p:sp>
        <p:nvSpPr>
          <p:cNvPr id="29" name="TextBox 28">
            <a:extLst>
              <a:ext uri="{FF2B5EF4-FFF2-40B4-BE49-F238E27FC236}">
                <a16:creationId xmlns:a16="http://schemas.microsoft.com/office/drawing/2014/main" id="{6636D467-D758-F74A-9F79-0E242D499EDB}"/>
              </a:ext>
            </a:extLst>
          </p:cNvPr>
          <p:cNvSpPr txBox="1"/>
          <p:nvPr/>
        </p:nvSpPr>
        <p:spPr>
          <a:xfrm>
            <a:off x="3337359" y="1065367"/>
            <a:ext cx="2327256" cy="461665"/>
          </a:xfrm>
          <a:prstGeom prst="rect">
            <a:avLst/>
          </a:prstGeom>
          <a:noFill/>
        </p:spPr>
        <p:txBody>
          <a:bodyPr wrap="square" rtlCol="0">
            <a:spAutoFit/>
          </a:bodyPr>
          <a:lstStyle/>
          <a:p>
            <a:pPr algn="ctr"/>
            <a:r>
              <a:rPr lang="nb-NO" sz="2400" b="1" dirty="0" err="1">
                <a:latin typeface="+mj-lt"/>
              </a:rPr>
              <a:t>Early</a:t>
            </a:r>
            <a:r>
              <a:rPr lang="nb-NO" sz="2400" b="1" dirty="0">
                <a:latin typeface="+mj-lt"/>
              </a:rPr>
              <a:t> </a:t>
            </a:r>
            <a:r>
              <a:rPr lang="nb-NO" sz="2400" b="1" dirty="0" err="1">
                <a:latin typeface="+mj-lt"/>
              </a:rPr>
              <a:t>adaptation</a:t>
            </a:r>
            <a:endParaRPr lang="nb-NO" sz="2400" b="1" dirty="0">
              <a:latin typeface="+mj-lt"/>
            </a:endParaRPr>
          </a:p>
        </p:txBody>
      </p:sp>
      <p:sp>
        <p:nvSpPr>
          <p:cNvPr id="30" name="TextBox 29">
            <a:extLst>
              <a:ext uri="{FF2B5EF4-FFF2-40B4-BE49-F238E27FC236}">
                <a16:creationId xmlns:a16="http://schemas.microsoft.com/office/drawing/2014/main" id="{5B691104-E0B9-D64F-8973-4228C3888DB7}"/>
              </a:ext>
            </a:extLst>
          </p:cNvPr>
          <p:cNvSpPr txBox="1"/>
          <p:nvPr/>
        </p:nvSpPr>
        <p:spPr>
          <a:xfrm>
            <a:off x="9263052" y="1084615"/>
            <a:ext cx="2319348" cy="461665"/>
          </a:xfrm>
          <a:prstGeom prst="rect">
            <a:avLst/>
          </a:prstGeom>
          <a:noFill/>
        </p:spPr>
        <p:txBody>
          <a:bodyPr wrap="square" rtlCol="0">
            <a:spAutoFit/>
          </a:bodyPr>
          <a:lstStyle/>
          <a:p>
            <a:pPr algn="ctr"/>
            <a:r>
              <a:rPr lang="nb-NO" sz="2400" b="1" dirty="0">
                <a:latin typeface="+mj-lt"/>
              </a:rPr>
              <a:t>Integration</a:t>
            </a:r>
          </a:p>
        </p:txBody>
      </p:sp>
      <p:sp>
        <p:nvSpPr>
          <p:cNvPr id="37" name="TextBox 36">
            <a:extLst>
              <a:ext uri="{FF2B5EF4-FFF2-40B4-BE49-F238E27FC236}">
                <a16:creationId xmlns:a16="http://schemas.microsoft.com/office/drawing/2014/main" id="{68739C01-9576-264C-AA88-2B3DF4721843}"/>
              </a:ext>
            </a:extLst>
          </p:cNvPr>
          <p:cNvSpPr txBox="1"/>
          <p:nvPr/>
        </p:nvSpPr>
        <p:spPr>
          <a:xfrm>
            <a:off x="6304160" y="1084615"/>
            <a:ext cx="2319348" cy="461665"/>
          </a:xfrm>
          <a:prstGeom prst="rect">
            <a:avLst/>
          </a:prstGeom>
          <a:noFill/>
        </p:spPr>
        <p:txBody>
          <a:bodyPr wrap="square" rtlCol="0">
            <a:spAutoFit/>
          </a:bodyPr>
          <a:lstStyle/>
          <a:p>
            <a:pPr algn="ctr"/>
            <a:r>
              <a:rPr lang="nb-NO" sz="2400" b="1" dirty="0">
                <a:latin typeface="+mj-lt"/>
              </a:rPr>
              <a:t>Adaptation</a:t>
            </a:r>
          </a:p>
        </p:txBody>
      </p:sp>
      <p:cxnSp>
        <p:nvCxnSpPr>
          <p:cNvPr id="17" name="Straight Arrow Connector 16">
            <a:extLst>
              <a:ext uri="{FF2B5EF4-FFF2-40B4-BE49-F238E27FC236}">
                <a16:creationId xmlns:a16="http://schemas.microsoft.com/office/drawing/2014/main" id="{59F9542A-70CD-D74D-8F48-AB483646EA71}"/>
              </a:ext>
            </a:extLst>
          </p:cNvPr>
          <p:cNvCxnSpPr>
            <a:cxnSpLocks/>
          </p:cNvCxnSpPr>
          <p:nvPr/>
        </p:nvCxnSpPr>
        <p:spPr>
          <a:xfrm>
            <a:off x="2822709" y="1311614"/>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C9BE1821-7914-DE41-B8D8-7F0AEA065C8D}"/>
              </a:ext>
            </a:extLst>
          </p:cNvPr>
          <p:cNvCxnSpPr>
            <a:cxnSpLocks/>
          </p:cNvCxnSpPr>
          <p:nvPr/>
        </p:nvCxnSpPr>
        <p:spPr>
          <a:xfrm>
            <a:off x="8739062" y="1315447"/>
            <a:ext cx="450574" cy="38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6B4AC0C-CBF9-5B49-B7B3-47A28B4638A6}"/>
              </a:ext>
            </a:extLst>
          </p:cNvPr>
          <p:cNvGrpSpPr/>
          <p:nvPr/>
        </p:nvGrpSpPr>
        <p:grpSpPr>
          <a:xfrm>
            <a:off x="3345267" y="1773280"/>
            <a:ext cx="2319348" cy="2904738"/>
            <a:chOff x="1048985" y="2101931"/>
            <a:chExt cx="2434442" cy="1045029"/>
          </a:xfrm>
        </p:grpSpPr>
        <p:sp>
          <p:nvSpPr>
            <p:cNvPr id="41" name="Rectangle 40">
              <a:extLst>
                <a:ext uri="{FF2B5EF4-FFF2-40B4-BE49-F238E27FC236}">
                  <a16:creationId xmlns:a16="http://schemas.microsoft.com/office/drawing/2014/main" id="{563CA68C-8732-6149-8887-5A04605567B4}"/>
                </a:ext>
              </a:extLst>
            </p:cNvPr>
            <p:cNvSpPr/>
            <p:nvPr/>
          </p:nvSpPr>
          <p:spPr>
            <a:xfrm>
              <a:off x="1048985" y="2101931"/>
              <a:ext cx="2434442" cy="1045029"/>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TextBox 41">
              <a:extLst>
                <a:ext uri="{FF2B5EF4-FFF2-40B4-BE49-F238E27FC236}">
                  <a16:creationId xmlns:a16="http://schemas.microsoft.com/office/drawing/2014/main" id="{605B2C31-9EC8-5545-B9C4-71FF4FA070BE}"/>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3" name="TextBox 42">
            <a:extLst>
              <a:ext uri="{FF2B5EF4-FFF2-40B4-BE49-F238E27FC236}">
                <a16:creationId xmlns:a16="http://schemas.microsoft.com/office/drawing/2014/main" id="{037B4BA6-3AE4-D841-973D-AB8178620D05}"/>
              </a:ext>
            </a:extLst>
          </p:cNvPr>
          <p:cNvSpPr txBox="1"/>
          <p:nvPr/>
        </p:nvSpPr>
        <p:spPr>
          <a:xfrm>
            <a:off x="3456627" y="1907312"/>
            <a:ext cx="2070606" cy="2308324"/>
          </a:xfrm>
          <a:prstGeom prst="rect">
            <a:avLst/>
          </a:prstGeom>
          <a:noFill/>
        </p:spPr>
        <p:txBody>
          <a:bodyPr wrap="square" rtlCol="0">
            <a:spAutoFit/>
          </a:bodyPr>
          <a:lstStyle/>
          <a:p>
            <a:pPr marL="285750" indent="-285750">
              <a:buFont typeface="Arial" panose="020B0604020202020204" pitchFamily="34" charset="0"/>
              <a:buChar char="•"/>
            </a:pPr>
            <a:r>
              <a:rPr lang="nb-NO" dirty="0">
                <a:solidFill>
                  <a:schemeClr val="bg1">
                    <a:lumMod val="75000"/>
                  </a:schemeClr>
                </a:solidFill>
                <a:latin typeface="+mj-lt"/>
              </a:rPr>
              <a:t>Finance student </a:t>
            </a:r>
            <a:r>
              <a:rPr lang="nb-NO" dirty="0" err="1">
                <a:solidFill>
                  <a:schemeClr val="bg1">
                    <a:lumMod val="75000"/>
                  </a:schemeClr>
                </a:solidFill>
                <a:latin typeface="+mj-lt"/>
              </a:rPr>
              <a:t>taskforces</a:t>
            </a:r>
            <a:endParaRPr lang="nb-NO" dirty="0">
              <a:solidFill>
                <a:schemeClr val="bg1">
                  <a:lumMod val="75000"/>
                </a:schemeClr>
              </a:solidFill>
              <a:latin typeface="+mj-lt"/>
            </a:endParaRPr>
          </a:p>
          <a:p>
            <a:pPr marL="285750" indent="-285750">
              <a:buFont typeface="Arial" panose="020B0604020202020204" pitchFamily="34" charset="0"/>
              <a:buChar char="•"/>
            </a:pPr>
            <a:r>
              <a:rPr lang="nb-NO" b="1" dirty="0" err="1">
                <a:solidFill>
                  <a:srgbClr val="FF0000"/>
                </a:solidFill>
                <a:latin typeface="+mj-lt"/>
              </a:rPr>
              <a:t>Identify</a:t>
            </a:r>
            <a:r>
              <a:rPr lang="nb-NO" b="1" dirty="0">
                <a:solidFill>
                  <a:srgbClr val="FF0000"/>
                </a:solidFill>
                <a:latin typeface="+mj-lt"/>
              </a:rPr>
              <a:t> </a:t>
            </a:r>
            <a:r>
              <a:rPr lang="nb-NO" b="1" dirty="0" err="1">
                <a:solidFill>
                  <a:srgbClr val="FF0000"/>
                </a:solidFill>
                <a:latin typeface="+mj-lt"/>
              </a:rPr>
              <a:t>key</a:t>
            </a:r>
            <a:r>
              <a:rPr lang="nb-NO" b="1" dirty="0">
                <a:solidFill>
                  <a:srgbClr val="FF0000"/>
                </a:solidFill>
                <a:latin typeface="+mj-lt"/>
              </a:rPr>
              <a:t> </a:t>
            </a:r>
            <a:r>
              <a:rPr lang="nb-NO" b="1" dirty="0" err="1">
                <a:solidFill>
                  <a:srgbClr val="FF0000"/>
                </a:solidFill>
                <a:latin typeface="+mj-lt"/>
              </a:rPr>
              <a:t>personnel</a:t>
            </a:r>
            <a:endParaRPr lang="nb-NO" b="1" dirty="0">
              <a:solidFill>
                <a:srgbClr val="FF0000"/>
              </a:solidFill>
              <a:latin typeface="+mj-lt"/>
            </a:endParaRPr>
          </a:p>
          <a:p>
            <a:pPr marL="285750" indent="-285750">
              <a:buFont typeface="Arial" panose="020B0604020202020204" pitchFamily="34" charset="0"/>
              <a:buChar char="•"/>
            </a:pPr>
            <a:r>
              <a:rPr lang="nb-NO" dirty="0" err="1">
                <a:solidFill>
                  <a:schemeClr val="bg1">
                    <a:lumMod val="75000"/>
                  </a:schemeClr>
                </a:solidFill>
                <a:latin typeface="+mj-lt"/>
              </a:rPr>
              <a:t>Examples</a:t>
            </a:r>
            <a:r>
              <a:rPr lang="nb-NO" dirty="0">
                <a:solidFill>
                  <a:schemeClr val="bg1">
                    <a:lumMod val="75000"/>
                  </a:schemeClr>
                </a:solidFill>
                <a:latin typeface="+mj-lt"/>
              </a:rPr>
              <a:t> and </a:t>
            </a:r>
            <a:r>
              <a:rPr lang="nb-NO" dirty="0" err="1">
                <a:solidFill>
                  <a:schemeClr val="bg1">
                    <a:lumMod val="75000"/>
                  </a:schemeClr>
                </a:solidFill>
                <a:latin typeface="+mj-lt"/>
              </a:rPr>
              <a:t>exercises</a:t>
            </a:r>
            <a:endParaRPr lang="nb-NO" dirty="0">
              <a:solidFill>
                <a:schemeClr val="bg1">
                  <a:lumMod val="75000"/>
                </a:schemeClr>
              </a:solidFill>
              <a:latin typeface="+mj-lt"/>
            </a:endParaRPr>
          </a:p>
          <a:p>
            <a:pPr marL="285750" indent="-285750">
              <a:buFont typeface="Arial" panose="020B0604020202020204" pitchFamily="34" charset="0"/>
              <a:buChar char="•"/>
            </a:pPr>
            <a:r>
              <a:rPr lang="nb-NO" b="1" dirty="0" err="1">
                <a:solidFill>
                  <a:srgbClr val="FF0000"/>
                </a:solidFill>
                <a:latin typeface="+mj-lt"/>
              </a:rPr>
              <a:t>Develop</a:t>
            </a:r>
            <a:r>
              <a:rPr lang="nb-NO" b="1" dirty="0">
                <a:solidFill>
                  <a:srgbClr val="FF0000"/>
                </a:solidFill>
                <a:latin typeface="+mj-lt"/>
              </a:rPr>
              <a:t> </a:t>
            </a:r>
            <a:r>
              <a:rPr lang="nb-NO" b="1" dirty="0" err="1">
                <a:solidFill>
                  <a:srgbClr val="FF0000"/>
                </a:solidFill>
                <a:latin typeface="+mj-lt"/>
              </a:rPr>
              <a:t>faculty</a:t>
            </a:r>
            <a:r>
              <a:rPr lang="nb-NO" b="1" dirty="0">
                <a:solidFill>
                  <a:srgbClr val="FF0000"/>
                </a:solidFill>
                <a:latin typeface="+mj-lt"/>
              </a:rPr>
              <a:t> </a:t>
            </a:r>
            <a:r>
              <a:rPr lang="nb-NO" b="1" dirty="0" err="1">
                <a:solidFill>
                  <a:srgbClr val="FF0000"/>
                </a:solidFill>
                <a:latin typeface="+mj-lt"/>
              </a:rPr>
              <a:t>competence</a:t>
            </a:r>
            <a:endParaRPr lang="nb-NO" b="1" dirty="0">
              <a:solidFill>
                <a:srgbClr val="FF0000"/>
              </a:solidFill>
              <a:latin typeface="+mj-lt"/>
            </a:endParaRPr>
          </a:p>
        </p:txBody>
      </p:sp>
      <p:grpSp>
        <p:nvGrpSpPr>
          <p:cNvPr id="44" name="Group 43">
            <a:extLst>
              <a:ext uri="{FF2B5EF4-FFF2-40B4-BE49-F238E27FC236}">
                <a16:creationId xmlns:a16="http://schemas.microsoft.com/office/drawing/2014/main" id="{F459BF90-A551-2847-BF23-923BE132F55C}"/>
              </a:ext>
            </a:extLst>
          </p:cNvPr>
          <p:cNvGrpSpPr/>
          <p:nvPr/>
        </p:nvGrpSpPr>
        <p:grpSpPr>
          <a:xfrm>
            <a:off x="6304160" y="1769445"/>
            <a:ext cx="2319348" cy="2908573"/>
            <a:chOff x="1048985" y="2101931"/>
            <a:chExt cx="2434442" cy="1045029"/>
          </a:xfrm>
        </p:grpSpPr>
        <p:sp>
          <p:nvSpPr>
            <p:cNvPr id="45" name="Rectangle 44">
              <a:extLst>
                <a:ext uri="{FF2B5EF4-FFF2-40B4-BE49-F238E27FC236}">
                  <a16:creationId xmlns:a16="http://schemas.microsoft.com/office/drawing/2014/main" id="{9DDF31A7-DC68-1549-AE2D-3CB9DB056635}"/>
                </a:ext>
              </a:extLst>
            </p:cNvPr>
            <p:cNvSpPr/>
            <p:nvPr/>
          </p:nvSpPr>
          <p:spPr>
            <a:xfrm>
              <a:off x="1048985" y="2101931"/>
              <a:ext cx="2434442" cy="104502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6" name="TextBox 45">
              <a:extLst>
                <a:ext uri="{FF2B5EF4-FFF2-40B4-BE49-F238E27FC236}">
                  <a16:creationId xmlns:a16="http://schemas.microsoft.com/office/drawing/2014/main" id="{06CAD431-1E92-4D45-B411-DC9E40ACB576}"/>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47" name="TextBox 46">
            <a:extLst>
              <a:ext uri="{FF2B5EF4-FFF2-40B4-BE49-F238E27FC236}">
                <a16:creationId xmlns:a16="http://schemas.microsoft.com/office/drawing/2014/main" id="{9B14A055-674D-CA40-BD88-0D7AA99D0ED9}"/>
              </a:ext>
            </a:extLst>
          </p:cNvPr>
          <p:cNvSpPr txBox="1"/>
          <p:nvPr/>
        </p:nvSpPr>
        <p:spPr>
          <a:xfrm>
            <a:off x="6426976" y="1903479"/>
            <a:ext cx="2070606" cy="2585323"/>
          </a:xfrm>
          <a:prstGeom prst="rect">
            <a:avLst/>
          </a:prstGeom>
          <a:noFill/>
        </p:spPr>
        <p:txBody>
          <a:bodyPr wrap="square" rtlCol="0">
            <a:spAutoFit/>
          </a:bodyPr>
          <a:lstStyle/>
          <a:p>
            <a:pPr marL="285750" indent="-285750">
              <a:buFont typeface="Arial" panose="020B0604020202020204" pitchFamily="34" charset="0"/>
              <a:buChar char="•"/>
            </a:pPr>
            <a:r>
              <a:rPr lang="nb-NO" dirty="0">
                <a:latin typeface="+mj-lt"/>
              </a:rPr>
              <a:t>Cross-curriculum</a:t>
            </a:r>
          </a:p>
          <a:p>
            <a:pPr marL="285750" indent="-285750">
              <a:buFont typeface="Arial" panose="020B0604020202020204" pitchFamily="34" charset="0"/>
              <a:buChar char="•"/>
            </a:pPr>
            <a:r>
              <a:rPr lang="nb-NO" dirty="0" err="1">
                <a:latin typeface="+mj-lt"/>
              </a:rPr>
              <a:t>Faculty</a:t>
            </a:r>
            <a:r>
              <a:rPr lang="nb-NO" dirty="0">
                <a:latin typeface="+mj-lt"/>
              </a:rPr>
              <a:t> </a:t>
            </a:r>
            <a:r>
              <a:rPr lang="nb-NO" dirty="0" err="1">
                <a:latin typeface="+mj-lt"/>
              </a:rPr>
              <a:t>initiatives</a:t>
            </a:r>
            <a:endParaRPr lang="nb-NO" dirty="0">
              <a:latin typeface="+mj-lt"/>
            </a:endParaRPr>
          </a:p>
          <a:p>
            <a:pPr marL="285750" indent="-285750">
              <a:buFont typeface="Arial" panose="020B0604020202020204" pitchFamily="34" charset="0"/>
              <a:buChar char="•"/>
            </a:pPr>
            <a:r>
              <a:rPr lang="nb-NO" dirty="0">
                <a:latin typeface="+mj-lt"/>
              </a:rPr>
              <a:t>Integration of </a:t>
            </a:r>
            <a:r>
              <a:rPr lang="nb-NO" dirty="0" err="1">
                <a:latin typeface="+mj-lt"/>
              </a:rPr>
              <a:t>research</a:t>
            </a:r>
            <a:r>
              <a:rPr lang="nb-NO" dirty="0">
                <a:latin typeface="+mj-lt"/>
              </a:rPr>
              <a:t> </a:t>
            </a:r>
            <a:r>
              <a:rPr lang="nb-NO" dirty="0" err="1">
                <a:latin typeface="+mj-lt"/>
              </a:rPr>
              <a:t>activity</a:t>
            </a:r>
            <a:endParaRPr lang="nb-NO" dirty="0">
              <a:latin typeface="+mj-lt"/>
            </a:endParaRPr>
          </a:p>
          <a:p>
            <a:pPr marL="285750" indent="-285750">
              <a:buFont typeface="Arial" panose="020B0604020202020204" pitchFamily="34" charset="0"/>
              <a:buChar char="•"/>
            </a:pPr>
            <a:r>
              <a:rPr lang="nb-NO" dirty="0">
                <a:latin typeface="+mj-lt"/>
              </a:rPr>
              <a:t>Part of </a:t>
            </a:r>
            <a:r>
              <a:rPr lang="nb-NO" dirty="0" err="1">
                <a:latin typeface="+mj-lt"/>
              </a:rPr>
              <a:t>learning</a:t>
            </a:r>
            <a:r>
              <a:rPr lang="nb-NO" dirty="0">
                <a:latin typeface="+mj-lt"/>
              </a:rPr>
              <a:t> </a:t>
            </a:r>
            <a:r>
              <a:rPr lang="nb-NO" dirty="0" err="1">
                <a:latin typeface="+mj-lt"/>
              </a:rPr>
              <a:t>outcomes</a:t>
            </a:r>
            <a:endParaRPr lang="nb-NO" dirty="0">
              <a:latin typeface="+mj-lt"/>
            </a:endParaRPr>
          </a:p>
          <a:p>
            <a:pPr marL="285750" indent="-285750">
              <a:buFont typeface="Arial" panose="020B0604020202020204" pitchFamily="34" charset="0"/>
              <a:buChar char="•"/>
            </a:pPr>
            <a:r>
              <a:rPr lang="nb-NO" dirty="0" err="1">
                <a:latin typeface="+mj-lt"/>
              </a:rPr>
              <a:t>Admin</a:t>
            </a:r>
            <a:r>
              <a:rPr lang="nb-NO" dirty="0">
                <a:latin typeface="+mj-lt"/>
              </a:rPr>
              <a:t> &amp; leader support</a:t>
            </a:r>
          </a:p>
        </p:txBody>
      </p:sp>
      <p:grpSp>
        <p:nvGrpSpPr>
          <p:cNvPr id="48" name="Group 47">
            <a:extLst>
              <a:ext uri="{FF2B5EF4-FFF2-40B4-BE49-F238E27FC236}">
                <a16:creationId xmlns:a16="http://schemas.microsoft.com/office/drawing/2014/main" id="{3C771427-6AE1-C34C-9897-1D50A413A7DF}"/>
              </a:ext>
            </a:extLst>
          </p:cNvPr>
          <p:cNvGrpSpPr/>
          <p:nvPr/>
        </p:nvGrpSpPr>
        <p:grpSpPr>
          <a:xfrm>
            <a:off x="9263052" y="1766733"/>
            <a:ext cx="2319348" cy="2911285"/>
            <a:chOff x="1048985" y="2101931"/>
            <a:chExt cx="2434442" cy="1045029"/>
          </a:xfrm>
        </p:grpSpPr>
        <p:sp>
          <p:nvSpPr>
            <p:cNvPr id="49" name="Rectangle 48">
              <a:extLst>
                <a:ext uri="{FF2B5EF4-FFF2-40B4-BE49-F238E27FC236}">
                  <a16:creationId xmlns:a16="http://schemas.microsoft.com/office/drawing/2014/main" id="{A19DB500-BEBB-BF4C-B93B-4FD31A4A96B4}"/>
                </a:ext>
              </a:extLst>
            </p:cNvPr>
            <p:cNvSpPr/>
            <p:nvPr/>
          </p:nvSpPr>
          <p:spPr>
            <a:xfrm>
              <a:off x="1048985" y="2101931"/>
              <a:ext cx="2434442" cy="104502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0" name="TextBox 49">
              <a:extLst>
                <a:ext uri="{FF2B5EF4-FFF2-40B4-BE49-F238E27FC236}">
                  <a16:creationId xmlns:a16="http://schemas.microsoft.com/office/drawing/2014/main" id="{6B12EA15-D9E2-F446-B7B8-B41C9506E6B4}"/>
                </a:ext>
              </a:extLst>
            </p:cNvPr>
            <p:cNvSpPr txBox="1"/>
            <p:nvPr/>
          </p:nvSpPr>
          <p:spPr>
            <a:xfrm>
              <a:off x="1166191" y="2398814"/>
              <a:ext cx="2173357" cy="422094"/>
            </a:xfrm>
            <a:prstGeom prst="rect">
              <a:avLst/>
            </a:prstGeom>
            <a:noFill/>
          </p:spPr>
          <p:txBody>
            <a:bodyPr wrap="square" rtlCol="0">
              <a:spAutoFit/>
            </a:bodyPr>
            <a:lstStyle/>
            <a:p>
              <a:endParaRPr lang="nb-NO" b="1" dirty="0">
                <a:latin typeface="+mj-lt"/>
              </a:endParaRPr>
            </a:p>
          </p:txBody>
        </p:sp>
      </p:grpSp>
      <p:sp>
        <p:nvSpPr>
          <p:cNvPr id="51" name="TextBox 50">
            <a:extLst>
              <a:ext uri="{FF2B5EF4-FFF2-40B4-BE49-F238E27FC236}">
                <a16:creationId xmlns:a16="http://schemas.microsoft.com/office/drawing/2014/main" id="{160A6E50-A40A-0441-84CB-84A65FB60F4D}"/>
              </a:ext>
            </a:extLst>
          </p:cNvPr>
          <p:cNvSpPr txBox="1"/>
          <p:nvPr/>
        </p:nvSpPr>
        <p:spPr>
          <a:xfrm>
            <a:off x="9374717" y="1903479"/>
            <a:ext cx="2070606" cy="2031325"/>
          </a:xfrm>
          <a:prstGeom prst="rect">
            <a:avLst/>
          </a:prstGeom>
          <a:noFill/>
        </p:spPr>
        <p:txBody>
          <a:bodyPr wrap="square" rtlCol="0">
            <a:spAutoFit/>
          </a:bodyPr>
          <a:lstStyle/>
          <a:p>
            <a:pPr marL="285750" indent="-285750">
              <a:buFont typeface="Arial" panose="020B0604020202020204" pitchFamily="34" charset="0"/>
              <a:buChar char="•"/>
            </a:pPr>
            <a:r>
              <a:rPr lang="nb-NO" dirty="0" err="1">
                <a:latin typeface="+mj-lt"/>
              </a:rPr>
              <a:t>Develop</a:t>
            </a:r>
            <a:r>
              <a:rPr lang="nb-NO" dirty="0">
                <a:latin typeface="+mj-lt"/>
              </a:rPr>
              <a:t> </a:t>
            </a:r>
            <a:r>
              <a:rPr lang="nb-NO" dirty="0" err="1">
                <a:latin typeface="+mj-lt"/>
              </a:rPr>
              <a:t>own</a:t>
            </a:r>
            <a:r>
              <a:rPr lang="nb-NO" dirty="0">
                <a:latin typeface="+mj-lt"/>
              </a:rPr>
              <a:t> material</a:t>
            </a:r>
          </a:p>
          <a:p>
            <a:pPr marL="285750" indent="-285750">
              <a:buFont typeface="Arial" panose="020B0604020202020204" pitchFamily="34" charset="0"/>
              <a:buChar char="•"/>
            </a:pPr>
            <a:r>
              <a:rPr lang="nb-NO" dirty="0" err="1">
                <a:latin typeface="+mj-lt"/>
              </a:rPr>
              <a:t>Educate</a:t>
            </a:r>
            <a:r>
              <a:rPr lang="nb-NO" dirty="0">
                <a:latin typeface="+mj-lt"/>
              </a:rPr>
              <a:t> </a:t>
            </a:r>
            <a:r>
              <a:rPr lang="nb-NO" dirty="0" err="1">
                <a:latin typeface="+mj-lt"/>
              </a:rPr>
              <a:t>own</a:t>
            </a:r>
            <a:r>
              <a:rPr lang="nb-NO" dirty="0">
                <a:latin typeface="+mj-lt"/>
              </a:rPr>
              <a:t> </a:t>
            </a:r>
            <a:r>
              <a:rPr lang="nb-NO" dirty="0" err="1">
                <a:latin typeface="+mj-lt"/>
              </a:rPr>
              <a:t>faculty</a:t>
            </a:r>
            <a:endParaRPr lang="nb-NO" dirty="0">
              <a:latin typeface="+mj-lt"/>
            </a:endParaRPr>
          </a:p>
          <a:p>
            <a:pPr marL="285750" indent="-285750">
              <a:buFont typeface="Arial" panose="020B0604020202020204" pitchFamily="34" charset="0"/>
              <a:buChar char="•"/>
            </a:pPr>
            <a:r>
              <a:rPr lang="nb-NO" dirty="0">
                <a:latin typeface="+mj-lt"/>
              </a:rPr>
              <a:t>Partner in </a:t>
            </a:r>
            <a:r>
              <a:rPr lang="nb-NO" dirty="0" err="1">
                <a:latin typeface="+mj-lt"/>
              </a:rPr>
              <a:t>dissemination</a:t>
            </a:r>
            <a:endParaRPr lang="nb-NO" dirty="0">
              <a:latin typeface="+mj-lt"/>
            </a:endParaRPr>
          </a:p>
          <a:p>
            <a:pPr marL="285750" indent="-285750">
              <a:buFont typeface="Arial" panose="020B0604020202020204" pitchFamily="34" charset="0"/>
              <a:buChar char="•"/>
            </a:pPr>
            <a:endParaRPr lang="nb-NO" dirty="0">
              <a:latin typeface="+mj-lt"/>
            </a:endParaRPr>
          </a:p>
        </p:txBody>
      </p:sp>
      <p:sp>
        <p:nvSpPr>
          <p:cNvPr id="52" name="TextBox 51">
            <a:extLst>
              <a:ext uri="{FF2B5EF4-FFF2-40B4-BE49-F238E27FC236}">
                <a16:creationId xmlns:a16="http://schemas.microsoft.com/office/drawing/2014/main" id="{60BB2819-D027-524D-B925-BE12F6FC6524}"/>
              </a:ext>
            </a:extLst>
          </p:cNvPr>
          <p:cNvSpPr txBox="1"/>
          <p:nvPr/>
        </p:nvSpPr>
        <p:spPr>
          <a:xfrm>
            <a:off x="9606424" y="5015782"/>
            <a:ext cx="2319349" cy="369332"/>
          </a:xfrm>
          <a:prstGeom prst="rect">
            <a:avLst/>
          </a:prstGeom>
          <a:noFill/>
        </p:spPr>
        <p:txBody>
          <a:bodyPr wrap="square" rtlCol="0">
            <a:spAutoFit/>
          </a:bodyPr>
          <a:lstStyle/>
          <a:p>
            <a:pPr algn="ctr"/>
            <a:r>
              <a:rPr lang="nb-NO" b="1" dirty="0" err="1">
                <a:latin typeface="+mj-lt"/>
              </a:rPr>
              <a:t>Bioscience@UiO</a:t>
            </a:r>
            <a:endParaRPr lang="nb-NO" b="1" dirty="0">
              <a:latin typeface="+mj-lt"/>
            </a:endParaRPr>
          </a:p>
        </p:txBody>
      </p:sp>
      <p:sp>
        <p:nvSpPr>
          <p:cNvPr id="53" name="TextBox 52">
            <a:extLst>
              <a:ext uri="{FF2B5EF4-FFF2-40B4-BE49-F238E27FC236}">
                <a16:creationId xmlns:a16="http://schemas.microsoft.com/office/drawing/2014/main" id="{7F77AF35-57EF-1644-9039-5575E266AA4A}"/>
              </a:ext>
            </a:extLst>
          </p:cNvPr>
          <p:cNvSpPr txBox="1"/>
          <p:nvPr/>
        </p:nvSpPr>
        <p:spPr>
          <a:xfrm>
            <a:off x="4382766" y="5805264"/>
            <a:ext cx="2511401" cy="369332"/>
          </a:xfrm>
          <a:prstGeom prst="rect">
            <a:avLst/>
          </a:prstGeom>
          <a:noFill/>
        </p:spPr>
        <p:txBody>
          <a:bodyPr wrap="square" rtlCol="0">
            <a:spAutoFit/>
          </a:bodyPr>
          <a:lstStyle/>
          <a:p>
            <a:pPr algn="ctr"/>
            <a:r>
              <a:rPr lang="nb-NO" b="1" dirty="0" err="1">
                <a:latin typeface="+mj-lt"/>
              </a:rPr>
              <a:t>Humanities@UiO</a:t>
            </a:r>
            <a:endParaRPr lang="nb-NO" b="1" dirty="0">
              <a:latin typeface="+mj-lt"/>
            </a:endParaRPr>
          </a:p>
        </p:txBody>
      </p:sp>
      <p:sp>
        <p:nvSpPr>
          <p:cNvPr id="54" name="TextBox 53">
            <a:extLst>
              <a:ext uri="{FF2B5EF4-FFF2-40B4-BE49-F238E27FC236}">
                <a16:creationId xmlns:a16="http://schemas.microsoft.com/office/drawing/2014/main" id="{09814976-7BC0-8C4A-BFC5-9D509456DF1C}"/>
              </a:ext>
            </a:extLst>
          </p:cNvPr>
          <p:cNvSpPr txBox="1"/>
          <p:nvPr/>
        </p:nvSpPr>
        <p:spPr>
          <a:xfrm>
            <a:off x="9597471" y="6203735"/>
            <a:ext cx="2511401" cy="369332"/>
          </a:xfrm>
          <a:prstGeom prst="rect">
            <a:avLst/>
          </a:prstGeom>
          <a:noFill/>
        </p:spPr>
        <p:txBody>
          <a:bodyPr wrap="square" rtlCol="0">
            <a:spAutoFit/>
          </a:bodyPr>
          <a:lstStyle/>
          <a:p>
            <a:pPr algn="ctr"/>
            <a:r>
              <a:rPr lang="nb-NO" b="1" dirty="0" err="1">
                <a:latin typeface="+mj-lt"/>
              </a:rPr>
              <a:t>Engineering@USN</a:t>
            </a:r>
            <a:endParaRPr lang="nb-NO" b="1" dirty="0">
              <a:latin typeface="+mj-lt"/>
            </a:endParaRPr>
          </a:p>
        </p:txBody>
      </p:sp>
      <p:sp>
        <p:nvSpPr>
          <p:cNvPr id="55" name="TextBox 54">
            <a:extLst>
              <a:ext uri="{FF2B5EF4-FFF2-40B4-BE49-F238E27FC236}">
                <a16:creationId xmlns:a16="http://schemas.microsoft.com/office/drawing/2014/main" id="{0AE14EE9-F8CC-244D-AA87-6225D7C1EB47}"/>
              </a:ext>
            </a:extLst>
          </p:cNvPr>
          <p:cNvSpPr txBox="1"/>
          <p:nvPr/>
        </p:nvSpPr>
        <p:spPr>
          <a:xfrm>
            <a:off x="4840299" y="5363924"/>
            <a:ext cx="2511401" cy="369332"/>
          </a:xfrm>
          <a:prstGeom prst="rect">
            <a:avLst/>
          </a:prstGeom>
          <a:noFill/>
        </p:spPr>
        <p:txBody>
          <a:bodyPr wrap="square" rtlCol="0">
            <a:spAutoFit/>
          </a:bodyPr>
          <a:lstStyle/>
          <a:p>
            <a:pPr algn="ctr"/>
            <a:r>
              <a:rPr lang="nb-NO" b="1" dirty="0" err="1">
                <a:latin typeface="+mj-lt"/>
              </a:rPr>
              <a:t>Physics@UiT</a:t>
            </a:r>
            <a:endParaRPr lang="nb-NO" b="1" dirty="0">
              <a:latin typeface="+mj-lt"/>
            </a:endParaRPr>
          </a:p>
        </p:txBody>
      </p:sp>
      <p:cxnSp>
        <p:nvCxnSpPr>
          <p:cNvPr id="33" name="Straight Arrow Connector 32">
            <a:extLst>
              <a:ext uri="{FF2B5EF4-FFF2-40B4-BE49-F238E27FC236}">
                <a16:creationId xmlns:a16="http://schemas.microsoft.com/office/drawing/2014/main" id="{A59F1C85-E7A5-E041-90C3-9517159BA7AA}"/>
              </a:ext>
            </a:extLst>
          </p:cNvPr>
          <p:cNvCxnSpPr>
            <a:cxnSpLocks/>
          </p:cNvCxnSpPr>
          <p:nvPr/>
        </p:nvCxnSpPr>
        <p:spPr>
          <a:xfrm>
            <a:off x="386373" y="5193810"/>
            <a:ext cx="951764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DC95499-9DA2-984E-AF2F-E8B92065E8B7}"/>
              </a:ext>
            </a:extLst>
          </p:cNvPr>
          <p:cNvCxnSpPr>
            <a:cxnSpLocks/>
          </p:cNvCxnSpPr>
          <p:nvPr/>
        </p:nvCxnSpPr>
        <p:spPr>
          <a:xfrm>
            <a:off x="386373" y="5547926"/>
            <a:ext cx="501112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1388F5B-23F2-8141-B5B2-21CA34C9B285}"/>
              </a:ext>
            </a:extLst>
          </p:cNvPr>
          <p:cNvCxnSpPr>
            <a:cxnSpLocks/>
          </p:cNvCxnSpPr>
          <p:nvPr/>
        </p:nvCxnSpPr>
        <p:spPr>
          <a:xfrm>
            <a:off x="386373" y="5978802"/>
            <a:ext cx="430438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F7F3428-825B-8B4C-AA78-9903702E7909}"/>
              </a:ext>
            </a:extLst>
          </p:cNvPr>
          <p:cNvCxnSpPr>
            <a:cxnSpLocks/>
          </p:cNvCxnSpPr>
          <p:nvPr/>
        </p:nvCxnSpPr>
        <p:spPr>
          <a:xfrm>
            <a:off x="386373" y="6387086"/>
            <a:ext cx="9493897"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71B95156-50E2-2FB2-3B69-1503ACCD9089}"/>
              </a:ext>
            </a:extLst>
          </p:cNvPr>
          <p:cNvSpPr/>
          <p:nvPr/>
        </p:nvSpPr>
        <p:spPr>
          <a:xfrm>
            <a:off x="191344" y="1043252"/>
            <a:ext cx="3081939" cy="3825908"/>
          </a:xfrm>
          <a:prstGeom prst="rect">
            <a:avLst/>
          </a:prstGeom>
          <a:solidFill>
            <a:schemeClr val="bg1">
              <a:alpha val="8514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2" name="Rectangle 71">
            <a:extLst>
              <a:ext uri="{FF2B5EF4-FFF2-40B4-BE49-F238E27FC236}">
                <a16:creationId xmlns:a16="http://schemas.microsoft.com/office/drawing/2014/main" id="{C835C750-12D2-D04B-6833-26CC5D3F84C9}"/>
              </a:ext>
            </a:extLst>
          </p:cNvPr>
          <p:cNvSpPr/>
          <p:nvPr/>
        </p:nvSpPr>
        <p:spPr>
          <a:xfrm>
            <a:off x="349356" y="5043962"/>
            <a:ext cx="11456272" cy="1649830"/>
          </a:xfrm>
          <a:prstGeom prst="rect">
            <a:avLst/>
          </a:prstGeom>
          <a:solidFill>
            <a:schemeClr val="bg1">
              <a:alpha val="8514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grpSp>
        <p:nvGrpSpPr>
          <p:cNvPr id="66" name="Group 65">
            <a:extLst>
              <a:ext uri="{FF2B5EF4-FFF2-40B4-BE49-F238E27FC236}">
                <a16:creationId xmlns:a16="http://schemas.microsoft.com/office/drawing/2014/main" id="{284985E2-DD48-45E4-BEB3-49198FA195EC}"/>
              </a:ext>
            </a:extLst>
          </p:cNvPr>
          <p:cNvGrpSpPr/>
          <p:nvPr/>
        </p:nvGrpSpPr>
        <p:grpSpPr>
          <a:xfrm>
            <a:off x="5910715" y="1124744"/>
            <a:ext cx="6107268" cy="4587690"/>
            <a:chOff x="4807714" y="990778"/>
            <a:chExt cx="6688886" cy="4886494"/>
          </a:xfrm>
        </p:grpSpPr>
        <p:sp>
          <p:nvSpPr>
            <p:cNvPr id="67" name="Rectangle 66">
              <a:extLst>
                <a:ext uri="{FF2B5EF4-FFF2-40B4-BE49-F238E27FC236}">
                  <a16:creationId xmlns:a16="http://schemas.microsoft.com/office/drawing/2014/main" id="{C4ACA87A-900F-9EAA-41B6-6C2AC8BAA64B}"/>
                </a:ext>
              </a:extLst>
            </p:cNvPr>
            <p:cNvSpPr/>
            <p:nvPr/>
          </p:nvSpPr>
          <p:spPr>
            <a:xfrm>
              <a:off x="4807714" y="990778"/>
              <a:ext cx="6688886" cy="4886494"/>
            </a:xfrm>
            <a:prstGeom prst="rect">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pic>
          <p:nvPicPr>
            <p:cNvPr id="68" name="Picture 67">
              <a:extLst>
                <a:ext uri="{FF2B5EF4-FFF2-40B4-BE49-F238E27FC236}">
                  <a16:creationId xmlns:a16="http://schemas.microsoft.com/office/drawing/2014/main" id="{8AF3DDAB-A31C-CAC9-DBDF-BC26397204C8}"/>
                </a:ext>
              </a:extLst>
            </p:cNvPr>
            <p:cNvPicPr>
              <a:picLocks noChangeAspect="1"/>
            </p:cNvPicPr>
            <p:nvPr/>
          </p:nvPicPr>
          <p:blipFill rotWithShape="1">
            <a:blip r:embed="rId3"/>
            <a:srcRect t="27227" r="4123"/>
            <a:stretch/>
          </p:blipFill>
          <p:spPr>
            <a:xfrm>
              <a:off x="4928676" y="1031584"/>
              <a:ext cx="6413079" cy="3805872"/>
            </a:xfrm>
            <a:prstGeom prst="rect">
              <a:avLst/>
            </a:prstGeom>
          </p:spPr>
        </p:pic>
        <p:pic>
          <p:nvPicPr>
            <p:cNvPr id="69" name="Picture 68">
              <a:extLst>
                <a:ext uri="{FF2B5EF4-FFF2-40B4-BE49-F238E27FC236}">
                  <a16:creationId xmlns:a16="http://schemas.microsoft.com/office/drawing/2014/main" id="{64082185-D41A-BFD5-12BC-386241B29D92}"/>
                </a:ext>
              </a:extLst>
            </p:cNvPr>
            <p:cNvPicPr>
              <a:picLocks noChangeAspect="1"/>
            </p:cNvPicPr>
            <p:nvPr/>
          </p:nvPicPr>
          <p:blipFill rotWithShape="1">
            <a:blip r:embed="rId4"/>
            <a:srcRect l="7255" t="8621" r="4769"/>
            <a:stretch/>
          </p:blipFill>
          <p:spPr>
            <a:xfrm>
              <a:off x="4963872" y="3158378"/>
              <a:ext cx="2933702" cy="2033032"/>
            </a:xfrm>
            <a:prstGeom prst="rect">
              <a:avLst/>
            </a:prstGeom>
            <a:ln>
              <a:solidFill>
                <a:schemeClr val="tx1"/>
              </a:solidFill>
            </a:ln>
          </p:spPr>
        </p:pic>
        <p:pic>
          <p:nvPicPr>
            <p:cNvPr id="70" name="Picture 69">
              <a:extLst>
                <a:ext uri="{FF2B5EF4-FFF2-40B4-BE49-F238E27FC236}">
                  <a16:creationId xmlns:a16="http://schemas.microsoft.com/office/drawing/2014/main" id="{DB389588-4465-6131-E18A-C990D16B237C}"/>
                </a:ext>
              </a:extLst>
            </p:cNvPr>
            <p:cNvPicPr>
              <a:picLocks noChangeAspect="1"/>
            </p:cNvPicPr>
            <p:nvPr/>
          </p:nvPicPr>
          <p:blipFill>
            <a:blip r:embed="rId5"/>
            <a:stretch>
              <a:fillRect/>
            </a:stretch>
          </p:blipFill>
          <p:spPr>
            <a:xfrm>
              <a:off x="8074675" y="3771537"/>
              <a:ext cx="3045189" cy="2030126"/>
            </a:xfrm>
            <a:prstGeom prst="rect">
              <a:avLst/>
            </a:prstGeom>
            <a:ln>
              <a:solidFill>
                <a:schemeClr val="tx1"/>
              </a:solidFill>
            </a:ln>
          </p:spPr>
        </p:pic>
      </p:grpSp>
      <p:sp>
        <p:nvSpPr>
          <p:cNvPr id="9" name="Right Arrow 8">
            <a:extLst>
              <a:ext uri="{FF2B5EF4-FFF2-40B4-BE49-F238E27FC236}">
                <a16:creationId xmlns:a16="http://schemas.microsoft.com/office/drawing/2014/main" id="{93434B01-34B4-D2A7-7706-86CBAE308E05}"/>
              </a:ext>
            </a:extLst>
          </p:cNvPr>
          <p:cNvSpPr/>
          <p:nvPr/>
        </p:nvSpPr>
        <p:spPr>
          <a:xfrm>
            <a:off x="5786745" y="2919141"/>
            <a:ext cx="450574" cy="72008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93821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rooms for active engagement</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161313" y="1707706"/>
            <a:ext cx="5438852" cy="40791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13658" y="1707707"/>
            <a:ext cx="5438850" cy="407913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554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1AE3-C47B-3D49-AFC5-7C8FD2CEAEBF}"/>
              </a:ext>
            </a:extLst>
          </p:cNvPr>
          <p:cNvSpPr>
            <a:spLocks noGrp="1"/>
          </p:cNvSpPr>
          <p:nvPr>
            <p:ph type="title"/>
          </p:nvPr>
        </p:nvSpPr>
        <p:spPr/>
        <p:txBody>
          <a:bodyPr/>
          <a:lstStyle/>
          <a:p>
            <a:r>
              <a:rPr lang="en-NO" dirty="0"/>
              <a:t>From skills to student agency</a:t>
            </a:r>
          </a:p>
        </p:txBody>
      </p:sp>
      <p:pic>
        <p:nvPicPr>
          <p:cNvPr id="4" name="Picture 3">
            <a:extLst>
              <a:ext uri="{FF2B5EF4-FFF2-40B4-BE49-F238E27FC236}">
                <a16:creationId xmlns:a16="http://schemas.microsoft.com/office/drawing/2014/main" id="{3F5AB9FB-03E8-894F-B538-A1C81CF6BA38}"/>
              </a:ext>
            </a:extLst>
          </p:cNvPr>
          <p:cNvPicPr>
            <a:picLocks noChangeAspect="1"/>
          </p:cNvPicPr>
          <p:nvPr/>
        </p:nvPicPr>
        <p:blipFill rotWithShape="1">
          <a:blip r:embed="rId2"/>
          <a:srcRect l="3573" t="12575" r="3957" b="4232"/>
          <a:stretch/>
        </p:blipFill>
        <p:spPr>
          <a:xfrm>
            <a:off x="5182057" y="1471502"/>
            <a:ext cx="5739788" cy="5117553"/>
          </a:xfrm>
          <a:prstGeom prst="rect">
            <a:avLst/>
          </a:prstGeom>
          <a:solidFill>
            <a:schemeClr val="bg1">
              <a:alpha val="80000"/>
            </a:schemeClr>
          </a:solidFill>
        </p:spPr>
      </p:pic>
      <p:cxnSp>
        <p:nvCxnSpPr>
          <p:cNvPr id="6" name="Straight Arrow Connector 5">
            <a:extLst>
              <a:ext uri="{FF2B5EF4-FFF2-40B4-BE49-F238E27FC236}">
                <a16:creationId xmlns:a16="http://schemas.microsoft.com/office/drawing/2014/main" id="{1AD23D96-3023-1C46-B332-1A864604EC25}"/>
              </a:ext>
            </a:extLst>
          </p:cNvPr>
          <p:cNvCxnSpPr>
            <a:cxnSpLocks/>
          </p:cNvCxnSpPr>
          <p:nvPr/>
        </p:nvCxnSpPr>
        <p:spPr>
          <a:xfrm>
            <a:off x="4554095" y="1570654"/>
            <a:ext cx="0" cy="1509311"/>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059158D-27E6-8E41-869B-E333350D0E71}"/>
              </a:ext>
            </a:extLst>
          </p:cNvPr>
          <p:cNvCxnSpPr>
            <a:cxnSpLocks/>
          </p:cNvCxnSpPr>
          <p:nvPr/>
        </p:nvCxnSpPr>
        <p:spPr>
          <a:xfrm>
            <a:off x="4552259" y="3122196"/>
            <a:ext cx="0" cy="332893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3C439B-318E-C240-9E50-F31560D8D6A1}"/>
              </a:ext>
            </a:extLst>
          </p:cNvPr>
          <p:cNvSpPr txBox="1"/>
          <p:nvPr/>
        </p:nvSpPr>
        <p:spPr>
          <a:xfrm>
            <a:off x="1263677" y="1819379"/>
            <a:ext cx="2533879" cy="1200329"/>
          </a:xfrm>
          <a:prstGeom prst="rect">
            <a:avLst/>
          </a:prstGeom>
          <a:noFill/>
        </p:spPr>
        <p:txBody>
          <a:bodyPr wrap="square" rtlCol="0">
            <a:spAutoFit/>
          </a:bodyPr>
          <a:lstStyle/>
          <a:p>
            <a:r>
              <a:rPr lang="en-NO" sz="2400" dirty="0">
                <a:solidFill>
                  <a:srgbClr val="FF0000"/>
                </a:solidFill>
                <a:latin typeface="+mj-lt"/>
              </a:rPr>
              <a:t>Fundamental skills, contextual integration</a:t>
            </a:r>
          </a:p>
        </p:txBody>
      </p:sp>
      <p:sp>
        <p:nvSpPr>
          <p:cNvPr id="11" name="TextBox 10">
            <a:extLst>
              <a:ext uri="{FF2B5EF4-FFF2-40B4-BE49-F238E27FC236}">
                <a16:creationId xmlns:a16="http://schemas.microsoft.com/office/drawing/2014/main" id="{D3B3A397-9A94-8F42-BCA9-27C02E12E064}"/>
              </a:ext>
            </a:extLst>
          </p:cNvPr>
          <p:cNvSpPr txBox="1"/>
          <p:nvPr/>
        </p:nvSpPr>
        <p:spPr>
          <a:xfrm>
            <a:off x="1270155" y="3876482"/>
            <a:ext cx="2533879" cy="1569660"/>
          </a:xfrm>
          <a:prstGeom prst="rect">
            <a:avLst/>
          </a:prstGeom>
          <a:noFill/>
        </p:spPr>
        <p:txBody>
          <a:bodyPr wrap="square" rtlCol="0">
            <a:spAutoFit/>
          </a:bodyPr>
          <a:lstStyle/>
          <a:p>
            <a:r>
              <a:rPr lang="en-NO" sz="2400" dirty="0">
                <a:solidFill>
                  <a:schemeClr val="accent1"/>
                </a:solidFill>
                <a:latin typeface="+mj-lt"/>
              </a:rPr>
              <a:t>Creativity, authenticity, realistic problems, </a:t>
            </a:r>
            <a:r>
              <a:rPr lang="en-NO" sz="2400" b="1" dirty="0">
                <a:solidFill>
                  <a:schemeClr val="accent1"/>
                </a:solidFill>
                <a:latin typeface="+mj-lt"/>
              </a:rPr>
              <a:t>student agency</a:t>
            </a:r>
          </a:p>
        </p:txBody>
      </p:sp>
    </p:spTree>
    <p:extLst>
      <p:ext uri="{BB962C8B-B14F-4D97-AF65-F5344CB8AC3E}">
        <p14:creationId xmlns:p14="http://schemas.microsoft.com/office/powerpoint/2010/main" val="962726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E5FC-9590-674E-A40F-9093EA50784B}"/>
              </a:ext>
            </a:extLst>
          </p:cNvPr>
          <p:cNvSpPr>
            <a:spLocks noGrp="1"/>
          </p:cNvSpPr>
          <p:nvPr>
            <p:ph type="title"/>
          </p:nvPr>
        </p:nvSpPr>
        <p:spPr>
          <a:xfrm>
            <a:off x="610313" y="68067"/>
            <a:ext cx="10877550" cy="1143000"/>
          </a:xfrm>
        </p:spPr>
        <p:txBody>
          <a:bodyPr>
            <a:normAutofit/>
          </a:bodyPr>
          <a:lstStyle/>
          <a:p>
            <a:r>
              <a:rPr lang="nb-NO" sz="4000" dirty="0"/>
              <a:t>Student </a:t>
            </a:r>
            <a:r>
              <a:rPr lang="nb-NO" sz="4000" dirty="0" err="1"/>
              <a:t>agency</a:t>
            </a:r>
            <a:r>
              <a:rPr lang="nb-NO" sz="4000" dirty="0"/>
              <a:t> and </a:t>
            </a:r>
            <a:r>
              <a:rPr lang="nb-NO" sz="4000" dirty="0" err="1"/>
              <a:t>computational</a:t>
            </a:r>
            <a:r>
              <a:rPr lang="nb-NO" sz="4000" dirty="0"/>
              <a:t> essays</a:t>
            </a:r>
          </a:p>
        </p:txBody>
      </p:sp>
      <p:pic>
        <p:nvPicPr>
          <p:cNvPr id="15" name="Picture 14">
            <a:extLst>
              <a:ext uri="{FF2B5EF4-FFF2-40B4-BE49-F238E27FC236}">
                <a16:creationId xmlns:a16="http://schemas.microsoft.com/office/drawing/2014/main" id="{C9F7C38D-68C0-ED4A-BC94-78153E798A14}"/>
              </a:ext>
            </a:extLst>
          </p:cNvPr>
          <p:cNvPicPr>
            <a:picLocks noChangeAspect="1"/>
          </p:cNvPicPr>
          <p:nvPr/>
        </p:nvPicPr>
        <p:blipFill>
          <a:blip r:embed="rId2"/>
          <a:stretch>
            <a:fillRect/>
          </a:stretch>
        </p:blipFill>
        <p:spPr>
          <a:xfrm>
            <a:off x="4439816" y="1151307"/>
            <a:ext cx="5791434" cy="49154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E7A558F-8163-1745-BC6D-F03394BCEEAC}"/>
              </a:ext>
            </a:extLst>
          </p:cNvPr>
          <p:cNvPicPr>
            <a:picLocks noChangeAspect="1"/>
          </p:cNvPicPr>
          <p:nvPr/>
        </p:nvPicPr>
        <p:blipFill>
          <a:blip r:embed="rId3"/>
          <a:stretch>
            <a:fillRect/>
          </a:stretch>
        </p:blipFill>
        <p:spPr>
          <a:xfrm rot="419603">
            <a:off x="9383432" y="1104482"/>
            <a:ext cx="2147895" cy="188308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6D4DDCF3-EC7F-FA4B-A301-3DCE0068BDE3}"/>
              </a:ext>
            </a:extLst>
          </p:cNvPr>
          <p:cNvPicPr>
            <a:picLocks noChangeAspect="1"/>
          </p:cNvPicPr>
          <p:nvPr/>
        </p:nvPicPr>
        <p:blipFill>
          <a:blip r:embed="rId4"/>
          <a:stretch>
            <a:fillRect/>
          </a:stretch>
        </p:blipFill>
        <p:spPr>
          <a:xfrm rot="21195255">
            <a:off x="9179898" y="2146324"/>
            <a:ext cx="1849012" cy="239686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8B8D8E61-8615-3443-BD27-B66EC58A9ECA}"/>
              </a:ext>
            </a:extLst>
          </p:cNvPr>
          <p:cNvPicPr>
            <a:picLocks noChangeAspect="1"/>
          </p:cNvPicPr>
          <p:nvPr/>
        </p:nvPicPr>
        <p:blipFill>
          <a:blip r:embed="rId5"/>
          <a:stretch>
            <a:fillRect/>
          </a:stretch>
        </p:blipFill>
        <p:spPr>
          <a:xfrm rot="633377">
            <a:off x="9597025" y="3336417"/>
            <a:ext cx="1987897" cy="2570036"/>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266F8A5F-92E5-FB03-9215-DB8FDE03BA7F}"/>
              </a:ext>
            </a:extLst>
          </p:cNvPr>
          <p:cNvSpPr>
            <a:spLocks noGrp="1"/>
          </p:cNvSpPr>
          <p:nvPr>
            <p:ph idx="1"/>
          </p:nvPr>
        </p:nvSpPr>
        <p:spPr>
          <a:xfrm>
            <a:off x="610313" y="2256502"/>
            <a:ext cx="3374172" cy="936104"/>
          </a:xfrm>
        </p:spPr>
        <p:txBody>
          <a:bodyPr>
            <a:noAutofit/>
          </a:bodyPr>
          <a:lstStyle/>
          <a:p>
            <a:pPr marL="0" indent="0">
              <a:buNone/>
            </a:pPr>
            <a:r>
              <a:rPr lang="en-US" sz="2400" b="1" dirty="0">
                <a:latin typeface="Calibri" panose="020F0502020204030204" pitchFamily="34" charset="0"/>
                <a:cs typeface="Calibri" panose="020F0502020204030204" pitchFamily="34" charset="0"/>
              </a:rPr>
              <a:t>Challenge:</a:t>
            </a:r>
            <a:r>
              <a:rPr lang="en-US" sz="2400" dirty="0">
                <a:latin typeface="Calibri" panose="020F0502020204030204" pitchFamily="34" charset="0"/>
                <a:cs typeface="Calibri" panose="020F0502020204030204" pitchFamily="34" charset="0"/>
              </a:rPr>
              <a:t> “Use a computational simulation to investigate a problem that you find interesting. Then, write a computational essay about what you’ve learned”</a:t>
            </a:r>
          </a:p>
          <a:p>
            <a:pPr marL="0" indent="0">
              <a:buNone/>
            </a:pPr>
            <a:endParaRPr lang="en-US" sz="1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26F7FFA-C3C3-D2E8-5A3F-139A4A3EF84D}"/>
              </a:ext>
            </a:extLst>
          </p:cNvPr>
          <p:cNvSpPr txBox="1"/>
          <p:nvPr/>
        </p:nvSpPr>
        <p:spPr>
          <a:xfrm>
            <a:off x="136668" y="6133064"/>
            <a:ext cx="8280920" cy="646331"/>
          </a:xfrm>
          <a:prstGeom prst="rect">
            <a:avLst/>
          </a:prstGeom>
          <a:noFill/>
        </p:spPr>
        <p:txBody>
          <a:bodyPr wrap="square" rtlCol="0">
            <a:spAutoFit/>
          </a:bodyPr>
          <a:lstStyle/>
          <a:p>
            <a:r>
              <a:rPr lang="en-NO" sz="900" dirty="0">
                <a:latin typeface="Calibri" panose="020F0502020204030204" pitchFamily="34" charset="0"/>
                <a:cs typeface="Calibri" panose="020F0502020204030204" pitchFamily="34" charset="0"/>
              </a:rPr>
              <a:t>Odden, T. O., Silvia, D., Malthe-Sørenssen, A. Using computational essays to redistribute epistemic agency in undergraduate science, arXiv:2108.13080 (2021)</a:t>
            </a:r>
          </a:p>
          <a:p>
            <a:r>
              <a:rPr lang="en-NO" sz="900" dirty="0">
                <a:latin typeface="Calibri" panose="020F0502020204030204" pitchFamily="34" charset="0"/>
                <a:cs typeface="Calibri" panose="020F0502020204030204" pitchFamily="34" charset="0"/>
              </a:rPr>
              <a:t>Odden, T. O., Malthe-Sørenssen, A. Using computational essays to scaffold professional physics practice, European Journal of Physics, 42, 015701 (2020)</a:t>
            </a:r>
          </a:p>
          <a:p>
            <a:r>
              <a:rPr lang="en-NO" sz="900" dirty="0">
                <a:latin typeface="Calibri" panose="020F0502020204030204" pitchFamily="34" charset="0"/>
                <a:cs typeface="Calibri" panose="020F0502020204030204" pitchFamily="34" charset="0"/>
              </a:rPr>
              <a:t>Odden, T. O., Burk, J. Computational essays in the physics classroom, The Physics Teachers 58, 252-255 (2020)</a:t>
            </a:r>
          </a:p>
          <a:p>
            <a:r>
              <a:rPr lang="en-NO" sz="900" dirty="0">
                <a:latin typeface="Calibri" panose="020F0502020204030204" pitchFamily="34" charset="0"/>
                <a:cs typeface="Calibri" panose="020F0502020204030204" pitchFamily="34" charset="0"/>
              </a:rPr>
              <a:t>Physical computational literacy: An exploratory case study using computational essays Phys Rev Phys Ed Res 15, 020152 (2019)</a:t>
            </a:r>
          </a:p>
        </p:txBody>
      </p:sp>
    </p:spTree>
    <p:extLst>
      <p:ext uri="{BB962C8B-B14F-4D97-AF65-F5344CB8AC3E}">
        <p14:creationId xmlns:p14="http://schemas.microsoft.com/office/powerpoint/2010/main" val="3631675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E5FC-9590-674E-A40F-9093EA50784B}"/>
              </a:ext>
            </a:extLst>
          </p:cNvPr>
          <p:cNvSpPr>
            <a:spLocks noGrp="1"/>
          </p:cNvSpPr>
          <p:nvPr>
            <p:ph type="title"/>
          </p:nvPr>
        </p:nvSpPr>
        <p:spPr>
          <a:xfrm>
            <a:off x="610313" y="68067"/>
            <a:ext cx="10877550" cy="1143000"/>
          </a:xfrm>
        </p:spPr>
        <p:txBody>
          <a:bodyPr>
            <a:normAutofit/>
          </a:bodyPr>
          <a:lstStyle/>
          <a:p>
            <a:r>
              <a:rPr lang="nb-NO" sz="4000" dirty="0"/>
              <a:t>Student </a:t>
            </a:r>
            <a:r>
              <a:rPr lang="nb-NO" sz="4000" dirty="0" err="1"/>
              <a:t>agency</a:t>
            </a:r>
            <a:r>
              <a:rPr lang="nb-NO" sz="4000" dirty="0"/>
              <a:t> and </a:t>
            </a:r>
            <a:r>
              <a:rPr lang="nb-NO" sz="4000" dirty="0" err="1"/>
              <a:t>computational</a:t>
            </a:r>
            <a:r>
              <a:rPr lang="nb-NO" sz="4000" dirty="0"/>
              <a:t> essays</a:t>
            </a:r>
          </a:p>
        </p:txBody>
      </p:sp>
      <p:pic>
        <p:nvPicPr>
          <p:cNvPr id="15" name="Picture 14">
            <a:extLst>
              <a:ext uri="{FF2B5EF4-FFF2-40B4-BE49-F238E27FC236}">
                <a16:creationId xmlns:a16="http://schemas.microsoft.com/office/drawing/2014/main" id="{C9F7C38D-68C0-ED4A-BC94-78153E798A14}"/>
              </a:ext>
            </a:extLst>
          </p:cNvPr>
          <p:cNvPicPr>
            <a:picLocks noChangeAspect="1"/>
          </p:cNvPicPr>
          <p:nvPr/>
        </p:nvPicPr>
        <p:blipFill>
          <a:blip r:embed="rId2"/>
          <a:stretch>
            <a:fillRect/>
          </a:stretch>
        </p:blipFill>
        <p:spPr>
          <a:xfrm>
            <a:off x="4439816" y="1151307"/>
            <a:ext cx="5791434" cy="49154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E7A558F-8163-1745-BC6D-F03394BCEEAC}"/>
              </a:ext>
            </a:extLst>
          </p:cNvPr>
          <p:cNvPicPr>
            <a:picLocks noChangeAspect="1"/>
          </p:cNvPicPr>
          <p:nvPr/>
        </p:nvPicPr>
        <p:blipFill>
          <a:blip r:embed="rId3"/>
          <a:stretch>
            <a:fillRect/>
          </a:stretch>
        </p:blipFill>
        <p:spPr>
          <a:xfrm rot="419603">
            <a:off x="9383432" y="1104482"/>
            <a:ext cx="2147895" cy="188308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6D4DDCF3-EC7F-FA4B-A301-3DCE0068BDE3}"/>
              </a:ext>
            </a:extLst>
          </p:cNvPr>
          <p:cNvPicPr>
            <a:picLocks noChangeAspect="1"/>
          </p:cNvPicPr>
          <p:nvPr/>
        </p:nvPicPr>
        <p:blipFill>
          <a:blip r:embed="rId4"/>
          <a:stretch>
            <a:fillRect/>
          </a:stretch>
        </p:blipFill>
        <p:spPr>
          <a:xfrm rot="21195255">
            <a:off x="9179898" y="2146324"/>
            <a:ext cx="1849012" cy="239686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8B8D8E61-8615-3443-BD27-B66EC58A9ECA}"/>
              </a:ext>
            </a:extLst>
          </p:cNvPr>
          <p:cNvPicPr>
            <a:picLocks noChangeAspect="1"/>
          </p:cNvPicPr>
          <p:nvPr/>
        </p:nvPicPr>
        <p:blipFill>
          <a:blip r:embed="rId5"/>
          <a:stretch>
            <a:fillRect/>
          </a:stretch>
        </p:blipFill>
        <p:spPr>
          <a:xfrm rot="633377">
            <a:off x="9597025" y="3336417"/>
            <a:ext cx="1987897" cy="2570036"/>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266F8A5F-92E5-FB03-9215-DB8FDE03BA7F}"/>
              </a:ext>
            </a:extLst>
          </p:cNvPr>
          <p:cNvSpPr>
            <a:spLocks noGrp="1"/>
          </p:cNvSpPr>
          <p:nvPr>
            <p:ph idx="1"/>
          </p:nvPr>
        </p:nvSpPr>
        <p:spPr>
          <a:xfrm>
            <a:off x="610313" y="2256502"/>
            <a:ext cx="3374172" cy="936104"/>
          </a:xfrm>
        </p:spPr>
        <p:txBody>
          <a:bodyPr>
            <a:noAutofit/>
          </a:bodyPr>
          <a:lstStyle/>
          <a:p>
            <a:pPr marL="0" indent="0">
              <a:buNone/>
            </a:pPr>
            <a:r>
              <a:rPr lang="en-US" sz="2400" b="1" dirty="0">
                <a:latin typeface="Calibri" panose="020F0502020204030204" pitchFamily="34" charset="0"/>
                <a:cs typeface="Calibri" panose="020F0502020204030204" pitchFamily="34" charset="0"/>
              </a:rPr>
              <a:t>Challenge:</a:t>
            </a:r>
            <a:r>
              <a:rPr lang="en-US" sz="2400" dirty="0">
                <a:latin typeface="Calibri" panose="020F0502020204030204" pitchFamily="34" charset="0"/>
                <a:cs typeface="Calibri" panose="020F0502020204030204" pitchFamily="34" charset="0"/>
              </a:rPr>
              <a:t> “Use a computational simulation to investigate a problem that you find interesting. Then, write a computational essay about what you’ve learned”</a:t>
            </a:r>
          </a:p>
          <a:p>
            <a:pPr marL="0" indent="0">
              <a:buNone/>
            </a:pPr>
            <a:endParaRPr lang="en-US" sz="1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26F7FFA-C3C3-D2E8-5A3F-139A4A3EF84D}"/>
              </a:ext>
            </a:extLst>
          </p:cNvPr>
          <p:cNvSpPr txBox="1"/>
          <p:nvPr/>
        </p:nvSpPr>
        <p:spPr>
          <a:xfrm>
            <a:off x="136668" y="6133064"/>
            <a:ext cx="8280920" cy="646331"/>
          </a:xfrm>
          <a:prstGeom prst="rect">
            <a:avLst/>
          </a:prstGeom>
          <a:noFill/>
        </p:spPr>
        <p:txBody>
          <a:bodyPr wrap="square" rtlCol="0">
            <a:spAutoFit/>
          </a:bodyPr>
          <a:lstStyle/>
          <a:p>
            <a:r>
              <a:rPr lang="en-NO" sz="900" dirty="0">
                <a:latin typeface="Calibri" panose="020F0502020204030204" pitchFamily="34" charset="0"/>
                <a:cs typeface="Calibri" panose="020F0502020204030204" pitchFamily="34" charset="0"/>
              </a:rPr>
              <a:t>Odden, T. O., Silvia, D., Malthe-Sørenssen, A. Using computational essays to redistribute epistemic agency in undergraduate science, arXiv:2108.13080 (2021)</a:t>
            </a:r>
          </a:p>
          <a:p>
            <a:r>
              <a:rPr lang="en-NO" sz="900" dirty="0">
                <a:latin typeface="Calibri" panose="020F0502020204030204" pitchFamily="34" charset="0"/>
                <a:cs typeface="Calibri" panose="020F0502020204030204" pitchFamily="34" charset="0"/>
              </a:rPr>
              <a:t>Odden, T. O., Malthe-Sørenssen, A. Using computational essays to scaffold professional physics practice, European Journal of Physics, 42, 015701 (2020)</a:t>
            </a:r>
          </a:p>
          <a:p>
            <a:r>
              <a:rPr lang="en-NO" sz="900" dirty="0">
                <a:latin typeface="Calibri" panose="020F0502020204030204" pitchFamily="34" charset="0"/>
                <a:cs typeface="Calibri" panose="020F0502020204030204" pitchFamily="34" charset="0"/>
              </a:rPr>
              <a:t>Odden, T. O., Burk, J. Computational essays in the physics classroom, The Physics Teachers 58, 252-255 (2020)</a:t>
            </a:r>
          </a:p>
          <a:p>
            <a:r>
              <a:rPr lang="en-NO" sz="900" dirty="0">
                <a:latin typeface="Calibri" panose="020F0502020204030204" pitchFamily="34" charset="0"/>
                <a:cs typeface="Calibri" panose="020F0502020204030204" pitchFamily="34" charset="0"/>
              </a:rPr>
              <a:t>Physical computational literacy: An exploratory case study using computational essays Phys Rev Phys Ed Res 15, 020152 (2019)</a:t>
            </a:r>
          </a:p>
        </p:txBody>
      </p:sp>
      <p:sp>
        <p:nvSpPr>
          <p:cNvPr id="9" name="Rectangle 8">
            <a:extLst>
              <a:ext uri="{FF2B5EF4-FFF2-40B4-BE49-F238E27FC236}">
                <a16:creationId xmlns:a16="http://schemas.microsoft.com/office/drawing/2014/main" id="{92049359-0FF9-5607-DB96-7EF5C8187390}"/>
              </a:ext>
            </a:extLst>
          </p:cNvPr>
          <p:cNvSpPr/>
          <p:nvPr/>
        </p:nvSpPr>
        <p:spPr>
          <a:xfrm>
            <a:off x="388482" y="908720"/>
            <a:ext cx="11540165" cy="5256584"/>
          </a:xfrm>
          <a:prstGeom prst="rect">
            <a:avLst/>
          </a:prstGeom>
          <a:solidFill>
            <a:schemeClr val="bg1">
              <a:alpha val="88795"/>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0" name="Content Placeholder 2">
            <a:extLst>
              <a:ext uri="{FF2B5EF4-FFF2-40B4-BE49-F238E27FC236}">
                <a16:creationId xmlns:a16="http://schemas.microsoft.com/office/drawing/2014/main" id="{808DA49A-CFBF-506E-97E8-3365F6CC128E}"/>
              </a:ext>
            </a:extLst>
          </p:cNvPr>
          <p:cNvSpPr txBox="1">
            <a:spLocks/>
          </p:cNvSpPr>
          <p:nvPr/>
        </p:nvSpPr>
        <p:spPr>
          <a:xfrm>
            <a:off x="1559496" y="1607995"/>
            <a:ext cx="9692640" cy="4114800"/>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Calibri" panose="020F0502020204030204" pitchFamily="34" charset="0"/>
                <a:cs typeface="Calibri" panose="020F0502020204030204" pitchFamily="34" charset="0"/>
              </a:rPr>
              <a:t>Students report that working with computation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feels more </a:t>
            </a:r>
            <a:r>
              <a:rPr lang="en-US" b="1" dirty="0">
                <a:latin typeface="Calibri" panose="020F0502020204030204" pitchFamily="34" charset="0"/>
                <a:cs typeface="Calibri" panose="020F0502020204030204" pitchFamily="34" charset="0"/>
              </a:rPr>
              <a:t>creative</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authentic:</a:t>
            </a:r>
          </a:p>
          <a:p>
            <a:pPr marL="0" indent="0" algn="ctr">
              <a:buFont typeface="Arial"/>
              <a:buNone/>
            </a:pPr>
            <a:endParaRPr lang="en-US" dirty="0">
              <a:latin typeface="Calibri" panose="020F0502020204030204" pitchFamily="34" charset="0"/>
              <a:cs typeface="Calibri" panose="020F0502020204030204" pitchFamily="34" charset="0"/>
            </a:endParaRPr>
          </a:p>
          <a:p>
            <a:pPr marL="0" indent="0" algn="ctr">
              <a:buFont typeface="Arial"/>
              <a:buNone/>
            </a:pPr>
            <a:r>
              <a:rPr lang="en-US" i="1" dirty="0">
                <a:latin typeface="Calibri" panose="020F0502020204030204" pitchFamily="34" charset="0"/>
                <a:cs typeface="Calibri" panose="020F0502020204030204" pitchFamily="34" charset="0"/>
              </a:rPr>
              <a:t>I take these subjects because they don’t require anything from me, in a way, I can just solve the problems and be done with it, and that’s comfortable. But the fact that it requires some creativity is—</a:t>
            </a:r>
            <a:r>
              <a:rPr lang="en-US" b="1" i="1" dirty="0">
                <a:latin typeface="Calibri" panose="020F0502020204030204" pitchFamily="34" charset="0"/>
                <a:cs typeface="Calibri" panose="020F0502020204030204" pitchFamily="34" charset="0"/>
              </a:rPr>
              <a:t>it maybe becomes closer to the way it is to actually do physics. </a:t>
            </a:r>
            <a:r>
              <a:rPr lang="en-US" i="1" dirty="0">
                <a:latin typeface="Calibri" panose="020F0502020204030204" pitchFamily="34" charset="0"/>
                <a:cs typeface="Calibri" panose="020F0502020204030204" pitchFamily="34" charset="0"/>
              </a:rPr>
              <a:t>And I feel like this assignment here—that is, </a:t>
            </a:r>
            <a:r>
              <a:rPr lang="en-US" b="1" i="1" dirty="0">
                <a:latin typeface="Calibri" panose="020F0502020204030204" pitchFamily="34" charset="0"/>
                <a:cs typeface="Calibri" panose="020F0502020204030204" pitchFamily="34" charset="0"/>
              </a:rPr>
              <a:t>it recreates the situation where one has to invent something</a:t>
            </a:r>
            <a:r>
              <a:rPr lang="en-US" i="1" dirty="0">
                <a:latin typeface="Calibri" panose="020F0502020204030204" pitchFamily="34" charset="0"/>
                <a:cs typeface="Calibri" panose="020F0502020204030204" pitchFamily="34" charset="0"/>
              </a:rPr>
              <a:t>, one has to find something to figure out, in a way. It’s not often that we encounter that in our STEM courses here. So, it’s a little bit of a breath of fresh air, creatively speaking. (translated)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67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96002" y="3422071"/>
            <a:ext cx="6095997" cy="3435927"/>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 y="3422072"/>
            <a:ext cx="6096000" cy="343592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96002" y="0"/>
            <a:ext cx="6095998" cy="3422072"/>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2"/>
            <a:ext cx="6096000" cy="342207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87486" y="2043545"/>
            <a:ext cx="5301378" cy="2985655"/>
          </a:xfrm>
          <a:prstGeom prst="rect">
            <a:avLst/>
          </a:prstGeom>
          <a:solidFill>
            <a:schemeClr val="bg1"/>
          </a:solidFill>
          <a:ln>
            <a:no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3683175" y="3659386"/>
            <a:ext cx="4781823" cy="1369815"/>
          </a:xfrm>
        </p:spPr>
        <p:txBody>
          <a:bodyPr>
            <a:noAutofit/>
          </a:bodyPr>
          <a:lstStyle/>
          <a:p>
            <a:pPr marL="0" indent="0" defTabSz="685800">
              <a:spcBef>
                <a:spcPts val="0"/>
              </a:spcBef>
              <a:buNone/>
              <a:defRPr/>
            </a:pPr>
            <a:r>
              <a:rPr lang="en-US" sz="2100" b="1">
                <a:latin typeface="+mj-lt"/>
              </a:rPr>
              <a:t>Vision “</a:t>
            </a:r>
            <a:r>
              <a:rPr lang="en-US" sz="2100">
                <a:latin typeface="+mj-lt"/>
              </a:rPr>
              <a:t>an </a:t>
            </a:r>
            <a:r>
              <a:rPr lang="en-US" sz="2100">
                <a:solidFill>
                  <a:srgbClr val="FF0000"/>
                </a:solidFill>
                <a:latin typeface="+mj-lt"/>
              </a:rPr>
              <a:t>international hub </a:t>
            </a:r>
            <a:r>
              <a:rPr lang="en-US" sz="2100">
                <a:latin typeface="+mj-lt"/>
              </a:rPr>
              <a:t>for </a:t>
            </a:r>
            <a:r>
              <a:rPr lang="en-US" sz="2100">
                <a:solidFill>
                  <a:srgbClr val="0070C0"/>
                </a:solidFill>
                <a:latin typeface="+mj-lt"/>
              </a:rPr>
              <a:t>research-based integration </a:t>
            </a:r>
            <a:r>
              <a:rPr lang="en-US" sz="2100">
                <a:latin typeface="+mj-lt"/>
              </a:rPr>
              <a:t>of </a:t>
            </a:r>
            <a:r>
              <a:rPr lang="en-US" sz="2100">
                <a:solidFill>
                  <a:srgbClr val="00B050"/>
                </a:solidFill>
                <a:latin typeface="+mj-lt"/>
              </a:rPr>
              <a:t>computational methods</a:t>
            </a:r>
            <a:r>
              <a:rPr lang="en-US" sz="2100">
                <a:latin typeface="+mj-lt"/>
              </a:rPr>
              <a:t> in education”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8533" y="2214258"/>
            <a:ext cx="4946464" cy="1294552"/>
          </a:xfrm>
          <a:prstGeom prst="rect">
            <a:avLst/>
          </a:prstGeom>
        </p:spPr>
      </p:pic>
      <p:sp>
        <p:nvSpPr>
          <p:cNvPr id="7" name="TextBox 6"/>
          <p:cNvSpPr txBox="1"/>
          <p:nvPr/>
        </p:nvSpPr>
        <p:spPr>
          <a:xfrm>
            <a:off x="2065747" y="503858"/>
            <a:ext cx="2935744" cy="954107"/>
          </a:xfrm>
          <a:prstGeom prst="rect">
            <a:avLst/>
          </a:prstGeom>
          <a:noFill/>
        </p:spPr>
        <p:txBody>
          <a:bodyPr wrap="square" rtlCol="0">
            <a:spAutoFit/>
          </a:bodyPr>
          <a:lstStyle/>
          <a:p>
            <a:r>
              <a:rPr lang="en-US" sz="2800"/>
              <a:t>Develop materials  and methods</a:t>
            </a:r>
          </a:p>
        </p:txBody>
      </p:sp>
      <p:sp>
        <p:nvSpPr>
          <p:cNvPr id="8" name="TextBox 7"/>
          <p:cNvSpPr txBox="1"/>
          <p:nvPr/>
        </p:nvSpPr>
        <p:spPr>
          <a:xfrm>
            <a:off x="6672328" y="503857"/>
            <a:ext cx="3235456" cy="954107"/>
          </a:xfrm>
          <a:prstGeom prst="rect">
            <a:avLst/>
          </a:prstGeom>
          <a:noFill/>
        </p:spPr>
        <p:txBody>
          <a:bodyPr wrap="square" rtlCol="0">
            <a:spAutoFit/>
          </a:bodyPr>
          <a:lstStyle/>
          <a:p>
            <a:r>
              <a:rPr lang="en-US" sz="2800"/>
              <a:t>Build educational research group</a:t>
            </a:r>
          </a:p>
        </p:txBody>
      </p:sp>
      <p:sp>
        <p:nvSpPr>
          <p:cNvPr id="9" name="TextBox 8"/>
          <p:cNvSpPr txBox="1"/>
          <p:nvPr/>
        </p:nvSpPr>
        <p:spPr>
          <a:xfrm>
            <a:off x="2065748" y="5463795"/>
            <a:ext cx="3736339" cy="954107"/>
          </a:xfrm>
          <a:prstGeom prst="rect">
            <a:avLst/>
          </a:prstGeom>
          <a:noFill/>
        </p:spPr>
        <p:txBody>
          <a:bodyPr wrap="square" rtlCol="0">
            <a:spAutoFit/>
          </a:bodyPr>
          <a:lstStyle/>
          <a:p>
            <a:r>
              <a:rPr lang="en-US" sz="2800"/>
              <a:t>Build culture for teaching and learning</a:t>
            </a:r>
          </a:p>
        </p:txBody>
      </p:sp>
      <p:sp>
        <p:nvSpPr>
          <p:cNvPr id="11" name="TextBox 10"/>
          <p:cNvSpPr txBox="1"/>
          <p:nvPr/>
        </p:nvSpPr>
        <p:spPr>
          <a:xfrm>
            <a:off x="6672328" y="5463796"/>
            <a:ext cx="3833072" cy="954107"/>
          </a:xfrm>
          <a:prstGeom prst="rect">
            <a:avLst/>
          </a:prstGeom>
          <a:noFill/>
        </p:spPr>
        <p:txBody>
          <a:bodyPr wrap="square" rtlCol="0">
            <a:spAutoFit/>
          </a:bodyPr>
          <a:lstStyle/>
          <a:p>
            <a:r>
              <a:rPr lang="en-US" sz="2800"/>
              <a:t>Disseminate nationally and internationally</a:t>
            </a:r>
          </a:p>
        </p:txBody>
      </p:sp>
    </p:spTree>
    <p:extLst>
      <p:ext uri="{BB962C8B-B14F-4D97-AF65-F5344CB8AC3E}">
        <p14:creationId xmlns:p14="http://schemas.microsoft.com/office/powerpoint/2010/main" val="312321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endParaRPr lang="nb-NO"/>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endParaRPr lang="en-US"/>
          </a:p>
        </p:txBody>
      </p:sp>
      <p:pic>
        <p:nvPicPr>
          <p:cNvPr id="5122" name="Picture 2" descr="http://d.europe.newsweek.com/en/full/10395/china-bans-super-computer-expor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59496" y="6505600"/>
            <a:ext cx="7416824" cy="307777"/>
          </a:xfrm>
          <a:prstGeom prst="rect">
            <a:avLst/>
          </a:prstGeom>
          <a:noFill/>
        </p:spPr>
        <p:txBody>
          <a:bodyPr wrap="square" rtlCol="0">
            <a:spAutoFit/>
          </a:bodyPr>
          <a:lstStyle/>
          <a:p>
            <a:r>
              <a:rPr lang="en-US" sz="1400">
                <a:solidFill>
                  <a:schemeClr val="bg1">
                    <a:lumMod val="85000"/>
                  </a:schemeClr>
                </a:solidFill>
              </a:rPr>
              <a:t>Sam Churchill via Flickr/used under Creative Commons 2.0</a:t>
            </a:r>
          </a:p>
        </p:txBody>
      </p:sp>
      <p:sp>
        <p:nvSpPr>
          <p:cNvPr id="8" name="TextBox 7"/>
          <p:cNvSpPr txBox="1"/>
          <p:nvPr/>
        </p:nvSpPr>
        <p:spPr>
          <a:xfrm>
            <a:off x="1416385" y="846138"/>
            <a:ext cx="9359230" cy="1077218"/>
          </a:xfrm>
          <a:prstGeom prst="rect">
            <a:avLst/>
          </a:prstGeom>
          <a:noFill/>
        </p:spPr>
        <p:txBody>
          <a:bodyPr wrap="square" rtlCol="0">
            <a:spAutoFit/>
          </a:bodyPr>
          <a:lstStyle/>
          <a:p>
            <a:r>
              <a:rPr lang="en-US" sz="3200" dirty="0">
                <a:solidFill>
                  <a:schemeClr val="bg1">
                    <a:lumMod val="95000"/>
                  </a:schemeClr>
                </a:solidFill>
              </a:rPr>
              <a:t>Computing - the use of computers and programming to solve problems - are changing all fields</a:t>
            </a:r>
          </a:p>
        </p:txBody>
      </p:sp>
      <p:sp>
        <p:nvSpPr>
          <p:cNvPr id="9" name="TextBox 8">
            <a:extLst>
              <a:ext uri="{FF2B5EF4-FFF2-40B4-BE49-F238E27FC236}">
                <a16:creationId xmlns:a16="http://schemas.microsoft.com/office/drawing/2014/main" id="{4C576455-BFCF-BFC3-7F6A-8A84ED95CB5A}"/>
              </a:ext>
            </a:extLst>
          </p:cNvPr>
          <p:cNvSpPr txBox="1"/>
          <p:nvPr/>
        </p:nvSpPr>
        <p:spPr>
          <a:xfrm>
            <a:off x="5087888" y="2113166"/>
            <a:ext cx="6619292" cy="4031873"/>
          </a:xfrm>
          <a:prstGeom prst="rect">
            <a:avLst/>
          </a:prstGeom>
          <a:noFill/>
        </p:spPr>
        <p:txBody>
          <a:bodyPr wrap="square" rtlCol="0">
            <a:spAutoFit/>
          </a:bodyPr>
          <a:lstStyle/>
          <a:p>
            <a:r>
              <a:rPr lang="en-US" sz="3200" b="1" dirty="0">
                <a:solidFill>
                  <a:schemeClr val="bg1">
                    <a:lumMod val="95000"/>
                  </a:schemeClr>
                </a:solidFill>
              </a:rPr>
              <a:t>but not the educational content!</a:t>
            </a:r>
          </a:p>
          <a:p>
            <a:endParaRPr lang="en-US" sz="3200" b="1" dirty="0">
              <a:solidFill>
                <a:schemeClr val="bg1">
                  <a:lumMod val="95000"/>
                </a:schemeClr>
              </a:solidFill>
            </a:endParaRPr>
          </a:p>
          <a:p>
            <a:r>
              <a:rPr lang="nb-NO" sz="3200" dirty="0">
                <a:solidFill>
                  <a:schemeClr val="bg1"/>
                </a:solidFill>
              </a:rPr>
              <a:t>Basic </a:t>
            </a:r>
            <a:r>
              <a:rPr lang="nb-NO" sz="3200" dirty="0" err="1">
                <a:solidFill>
                  <a:schemeClr val="bg1"/>
                </a:solidFill>
              </a:rPr>
              <a:t>courses</a:t>
            </a:r>
            <a:r>
              <a:rPr lang="nb-NO" sz="3200" dirty="0">
                <a:solidFill>
                  <a:schemeClr val="bg1"/>
                </a:solidFill>
              </a:rPr>
              <a:t> and </a:t>
            </a:r>
            <a:r>
              <a:rPr lang="nb-NO" sz="3200" dirty="0" err="1">
                <a:solidFill>
                  <a:schemeClr val="bg1"/>
                </a:solidFill>
              </a:rPr>
              <a:t>textbooks</a:t>
            </a:r>
            <a:r>
              <a:rPr lang="nb-NO" sz="3200" dirty="0">
                <a:solidFill>
                  <a:schemeClr val="bg1"/>
                </a:solidFill>
              </a:rPr>
              <a:t> do not </a:t>
            </a:r>
            <a:r>
              <a:rPr lang="nb-NO" sz="3200" dirty="0" err="1">
                <a:solidFill>
                  <a:schemeClr val="bg1"/>
                </a:solidFill>
              </a:rPr>
              <a:t>reflect</a:t>
            </a:r>
            <a:r>
              <a:rPr lang="nb-NO" sz="3200" dirty="0">
                <a:solidFill>
                  <a:schemeClr val="bg1"/>
                </a:solidFill>
              </a:rPr>
              <a:t> </a:t>
            </a:r>
            <a:r>
              <a:rPr lang="nb-NO" sz="3200" dirty="0" err="1">
                <a:solidFill>
                  <a:schemeClr val="bg1"/>
                </a:solidFill>
              </a:rPr>
              <a:t>the</a:t>
            </a:r>
            <a:r>
              <a:rPr lang="nb-NO" sz="3200" dirty="0">
                <a:solidFill>
                  <a:schemeClr val="bg1"/>
                </a:solidFill>
              </a:rPr>
              <a:t> </a:t>
            </a:r>
            <a:r>
              <a:rPr lang="nb-NO" sz="3200" dirty="0" err="1">
                <a:solidFill>
                  <a:schemeClr val="bg1"/>
                </a:solidFill>
              </a:rPr>
              <a:t>computational</a:t>
            </a:r>
            <a:r>
              <a:rPr lang="nb-NO" sz="3200" dirty="0">
                <a:solidFill>
                  <a:schemeClr val="bg1"/>
                </a:solidFill>
              </a:rPr>
              <a:t> </a:t>
            </a:r>
            <a:r>
              <a:rPr lang="nb-NO" sz="3200" dirty="0" err="1">
                <a:solidFill>
                  <a:schemeClr val="bg1"/>
                </a:solidFill>
              </a:rPr>
              <a:t>revolution</a:t>
            </a:r>
            <a:endParaRPr lang="nb-NO" sz="3200" dirty="0">
              <a:solidFill>
                <a:schemeClr val="bg1"/>
              </a:solidFill>
            </a:endParaRPr>
          </a:p>
          <a:p>
            <a:endParaRPr lang="nb-NO" sz="3200" dirty="0">
              <a:solidFill>
                <a:schemeClr val="bg1"/>
              </a:solidFill>
            </a:endParaRPr>
          </a:p>
          <a:p>
            <a:r>
              <a:rPr lang="nb-NO" sz="3200" dirty="0">
                <a:solidFill>
                  <a:schemeClr val="bg1"/>
                </a:solidFill>
              </a:rPr>
              <a:t>Computing is </a:t>
            </a:r>
            <a:r>
              <a:rPr lang="nb-NO" sz="3200" dirty="0" err="1">
                <a:solidFill>
                  <a:schemeClr val="bg1"/>
                </a:solidFill>
              </a:rPr>
              <a:t>typically</a:t>
            </a:r>
            <a:r>
              <a:rPr lang="nb-NO" sz="3200" dirty="0">
                <a:solidFill>
                  <a:schemeClr val="bg1"/>
                </a:solidFill>
              </a:rPr>
              <a:t> </a:t>
            </a:r>
            <a:r>
              <a:rPr lang="nb-NO" sz="3200" dirty="0" err="1">
                <a:solidFill>
                  <a:schemeClr val="bg1"/>
                </a:solidFill>
              </a:rPr>
              <a:t>introduced</a:t>
            </a:r>
            <a:r>
              <a:rPr lang="nb-NO" sz="3200" dirty="0">
                <a:solidFill>
                  <a:schemeClr val="bg1"/>
                </a:solidFill>
              </a:rPr>
              <a:t> late in </a:t>
            </a:r>
            <a:r>
              <a:rPr lang="nb-NO" sz="3200" dirty="0" err="1">
                <a:solidFill>
                  <a:schemeClr val="bg1"/>
                </a:solidFill>
              </a:rPr>
              <a:t>study</a:t>
            </a:r>
            <a:r>
              <a:rPr lang="nb-NO" sz="3200" dirty="0">
                <a:solidFill>
                  <a:schemeClr val="bg1"/>
                </a:solidFill>
              </a:rPr>
              <a:t> programs and not </a:t>
            </a:r>
            <a:r>
              <a:rPr lang="nb-NO" sz="3200" dirty="0" err="1">
                <a:solidFill>
                  <a:schemeClr val="bg1"/>
                </a:solidFill>
              </a:rPr>
              <a:t>integrated</a:t>
            </a:r>
            <a:r>
              <a:rPr lang="nb-NO" sz="3200" dirty="0">
                <a:solidFill>
                  <a:schemeClr val="bg1"/>
                </a:solidFill>
              </a:rPr>
              <a:t> in </a:t>
            </a:r>
            <a:r>
              <a:rPr lang="nb-NO" sz="3200" dirty="0" err="1">
                <a:solidFill>
                  <a:schemeClr val="bg1"/>
                </a:solidFill>
              </a:rPr>
              <a:t>the</a:t>
            </a:r>
            <a:r>
              <a:rPr lang="nb-NO" sz="3200" dirty="0">
                <a:solidFill>
                  <a:schemeClr val="bg1"/>
                </a:solidFill>
              </a:rPr>
              <a:t> </a:t>
            </a:r>
            <a:r>
              <a:rPr lang="nb-NO" sz="3200" dirty="0" err="1">
                <a:solidFill>
                  <a:schemeClr val="bg1"/>
                </a:solidFill>
              </a:rPr>
              <a:t>practice</a:t>
            </a:r>
            <a:r>
              <a:rPr lang="nb-NO" sz="3200" dirty="0">
                <a:solidFill>
                  <a:schemeClr val="bg1"/>
                </a:solidFill>
              </a:rPr>
              <a:t> of </a:t>
            </a:r>
            <a:r>
              <a:rPr lang="nb-NO" sz="3200" dirty="0" err="1">
                <a:solidFill>
                  <a:schemeClr val="bg1"/>
                </a:solidFill>
              </a:rPr>
              <a:t>the</a:t>
            </a:r>
            <a:r>
              <a:rPr lang="nb-NO" sz="3200" dirty="0">
                <a:solidFill>
                  <a:schemeClr val="bg1"/>
                </a:solidFill>
              </a:rPr>
              <a:t> </a:t>
            </a:r>
            <a:r>
              <a:rPr lang="nb-NO" sz="3200" dirty="0" err="1">
                <a:solidFill>
                  <a:schemeClr val="bg1"/>
                </a:solidFill>
              </a:rPr>
              <a:t>field</a:t>
            </a:r>
            <a:endParaRPr lang="nb-NO" sz="3200" dirty="0">
              <a:solidFill>
                <a:schemeClr val="bg1"/>
              </a:solidFill>
            </a:endParaRPr>
          </a:p>
        </p:txBody>
      </p:sp>
    </p:spTree>
    <p:extLst>
      <p:ext uri="{BB962C8B-B14F-4D97-AF65-F5344CB8AC3E}">
        <p14:creationId xmlns:p14="http://schemas.microsoft.com/office/powerpoint/2010/main" val="10462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F054E7-C207-B843-BBDF-E21FDC05F9D2}"/>
              </a:ext>
            </a:extLst>
          </p:cNvPr>
          <p:cNvSpPr>
            <a:spLocks noGrp="1"/>
          </p:cNvSpPr>
          <p:nvPr>
            <p:ph type="title"/>
          </p:nvPr>
        </p:nvSpPr>
        <p:spPr/>
        <p:txBody>
          <a:bodyPr/>
          <a:lstStyle/>
          <a:p>
            <a:r>
              <a:rPr lang="nb-NO" dirty="0"/>
              <a:t>Integration </a:t>
            </a:r>
            <a:r>
              <a:rPr lang="nb-NO" dirty="0" err="1"/>
              <a:t>across</a:t>
            </a:r>
            <a:r>
              <a:rPr lang="nb-NO" dirty="0"/>
              <a:t> </a:t>
            </a:r>
            <a:r>
              <a:rPr lang="nb-NO" dirty="0" err="1"/>
              <a:t>the</a:t>
            </a:r>
            <a:r>
              <a:rPr lang="nb-NO" dirty="0"/>
              <a:t> </a:t>
            </a:r>
            <a:r>
              <a:rPr lang="nb-NO" dirty="0" err="1"/>
              <a:t>educational</a:t>
            </a:r>
            <a:r>
              <a:rPr lang="nb-NO" dirty="0"/>
              <a:t> </a:t>
            </a:r>
            <a:r>
              <a:rPr lang="nb-NO" dirty="0" err="1"/>
              <a:t>timeline</a:t>
            </a:r>
            <a:endParaRPr lang="nb-NO" dirty="0"/>
          </a:p>
        </p:txBody>
      </p:sp>
      <p:sp>
        <p:nvSpPr>
          <p:cNvPr id="5" name="Rectangle 4">
            <a:extLst>
              <a:ext uri="{FF2B5EF4-FFF2-40B4-BE49-F238E27FC236}">
                <a16:creationId xmlns:a16="http://schemas.microsoft.com/office/drawing/2014/main" id="{975A3D13-42AD-C84E-AD13-25C9B5670FC0}"/>
              </a:ext>
            </a:extLst>
          </p:cNvPr>
          <p:cNvSpPr/>
          <p:nvPr/>
        </p:nvSpPr>
        <p:spPr>
          <a:xfrm>
            <a:off x="2867603" y="2204711"/>
            <a:ext cx="2319348" cy="2176227"/>
          </a:xfrm>
          <a:custGeom>
            <a:avLst/>
            <a:gdLst>
              <a:gd name="connsiteX0" fmla="*/ 0 w 2319348"/>
              <a:gd name="connsiteY0" fmla="*/ 0 h 2904739"/>
              <a:gd name="connsiteX1" fmla="*/ 2319348 w 2319348"/>
              <a:gd name="connsiteY1" fmla="*/ 0 h 2904739"/>
              <a:gd name="connsiteX2" fmla="*/ 2319348 w 2319348"/>
              <a:gd name="connsiteY2" fmla="*/ 2904739 h 2904739"/>
              <a:gd name="connsiteX3" fmla="*/ 0 w 2319348"/>
              <a:gd name="connsiteY3" fmla="*/ 2904739 h 2904739"/>
              <a:gd name="connsiteX4" fmla="*/ 0 w 2319348"/>
              <a:gd name="connsiteY4" fmla="*/ 0 h 2904739"/>
              <a:gd name="connsiteX0" fmla="*/ 0 w 2319348"/>
              <a:gd name="connsiteY0" fmla="*/ 0 h 2904739"/>
              <a:gd name="connsiteX1" fmla="*/ 2065278 w 2319348"/>
              <a:gd name="connsiteY1" fmla="*/ 2513 h 2904739"/>
              <a:gd name="connsiteX2" fmla="*/ 2319348 w 2319348"/>
              <a:gd name="connsiteY2" fmla="*/ 0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04739"/>
              <a:gd name="connsiteX1" fmla="*/ 2065278 w 2319348"/>
              <a:gd name="connsiteY1" fmla="*/ 2513 h 2904739"/>
              <a:gd name="connsiteX2" fmla="*/ 2319348 w 2319348"/>
              <a:gd name="connsiteY2" fmla="*/ 1431235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31243"/>
              <a:gd name="connsiteX1" fmla="*/ 2065278 w 2319348"/>
              <a:gd name="connsiteY1" fmla="*/ 2513 h 2931243"/>
              <a:gd name="connsiteX2" fmla="*/ 2319348 w 2319348"/>
              <a:gd name="connsiteY2" fmla="*/ 1431235 h 2931243"/>
              <a:gd name="connsiteX3" fmla="*/ 2107314 w 2319348"/>
              <a:gd name="connsiteY3" fmla="*/ 2931243 h 2931243"/>
              <a:gd name="connsiteX4" fmla="*/ 0 w 2319348"/>
              <a:gd name="connsiteY4" fmla="*/ 2904739 h 2931243"/>
              <a:gd name="connsiteX5" fmla="*/ 0 w 2319348"/>
              <a:gd name="connsiteY5" fmla="*/ 0 h 2931243"/>
              <a:gd name="connsiteX0" fmla="*/ 0 w 2319348"/>
              <a:gd name="connsiteY0" fmla="*/ 0 h 2931243"/>
              <a:gd name="connsiteX1" fmla="*/ 2065278 w 2319348"/>
              <a:gd name="connsiteY1" fmla="*/ 2513 h 2931243"/>
              <a:gd name="connsiteX2" fmla="*/ 2319348 w 2319348"/>
              <a:gd name="connsiteY2" fmla="*/ 1431235 h 2931243"/>
              <a:gd name="connsiteX3" fmla="*/ 2027801 w 2319348"/>
              <a:gd name="connsiteY3" fmla="*/ 2931243 h 2931243"/>
              <a:gd name="connsiteX4" fmla="*/ 0 w 2319348"/>
              <a:gd name="connsiteY4" fmla="*/ 2904739 h 2931243"/>
              <a:gd name="connsiteX5" fmla="*/ 0 w 2319348"/>
              <a:gd name="connsiteY5" fmla="*/ 0 h 2931243"/>
              <a:gd name="connsiteX0" fmla="*/ 0 w 2319348"/>
              <a:gd name="connsiteY0" fmla="*/ 0 h 2905557"/>
              <a:gd name="connsiteX1" fmla="*/ 2065278 w 2319348"/>
              <a:gd name="connsiteY1" fmla="*/ 2513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 name="connsiteX0" fmla="*/ 0 w 2319348"/>
              <a:gd name="connsiteY0" fmla="*/ 0 h 2905557"/>
              <a:gd name="connsiteX1" fmla="*/ 2044730 w 2319348"/>
              <a:gd name="connsiteY1" fmla="*/ 7650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348" h="2905557">
                <a:moveTo>
                  <a:pt x="0" y="0"/>
                </a:moveTo>
                <a:lnTo>
                  <a:pt x="2044730" y="7650"/>
                </a:lnTo>
                <a:lnTo>
                  <a:pt x="2319348" y="1431235"/>
                </a:lnTo>
                <a:lnTo>
                  <a:pt x="2048350" y="2905557"/>
                </a:lnTo>
                <a:lnTo>
                  <a:pt x="0" y="2904739"/>
                </a:lnTo>
                <a:lnTo>
                  <a:pt x="0" y="0"/>
                </a:lnTo>
                <a:close/>
              </a:path>
            </a:pathLst>
          </a:cu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C4321BAD-CB94-5346-9AD9-823E5E3B04FA}"/>
              </a:ext>
            </a:extLst>
          </p:cNvPr>
          <p:cNvSpPr/>
          <p:nvPr/>
        </p:nvSpPr>
        <p:spPr>
          <a:xfrm>
            <a:off x="5318740" y="2205530"/>
            <a:ext cx="1542863" cy="2175614"/>
          </a:xfrm>
          <a:custGeom>
            <a:avLst/>
            <a:gdLst>
              <a:gd name="connsiteX0" fmla="*/ 0 w 1548000"/>
              <a:gd name="connsiteY0" fmla="*/ 0 h 2904739"/>
              <a:gd name="connsiteX1" fmla="*/ 1548000 w 1548000"/>
              <a:gd name="connsiteY1" fmla="*/ 0 h 2904739"/>
              <a:gd name="connsiteX2" fmla="*/ 1548000 w 1548000"/>
              <a:gd name="connsiteY2" fmla="*/ 2904739 h 2904739"/>
              <a:gd name="connsiteX3" fmla="*/ 0 w 1548000"/>
              <a:gd name="connsiteY3" fmla="*/ 2904739 h 2904739"/>
              <a:gd name="connsiteX4" fmla="*/ 0 w 1548000"/>
              <a:gd name="connsiteY4" fmla="*/ 0 h 2904739"/>
              <a:gd name="connsiteX0" fmla="*/ 0 w 1548000"/>
              <a:gd name="connsiteY0" fmla="*/ 7164 h 2911903"/>
              <a:gd name="connsiteX1" fmla="*/ 1336218 w 1548000"/>
              <a:gd name="connsiteY1" fmla="*/ 0 h 2911903"/>
              <a:gd name="connsiteX2" fmla="*/ 1548000 w 1548000"/>
              <a:gd name="connsiteY2" fmla="*/ 7164 h 2911903"/>
              <a:gd name="connsiteX3" fmla="*/ 1548000 w 1548000"/>
              <a:gd name="connsiteY3" fmla="*/ 2911903 h 2911903"/>
              <a:gd name="connsiteX4" fmla="*/ 0 w 1548000"/>
              <a:gd name="connsiteY4" fmla="*/ 2911903 h 2911903"/>
              <a:gd name="connsiteX5" fmla="*/ 0 w 1548000"/>
              <a:gd name="connsiteY5" fmla="*/ 7164 h 2911903"/>
              <a:gd name="connsiteX0" fmla="*/ 0 w 1548000"/>
              <a:gd name="connsiteY0" fmla="*/ 7164 h 2922178"/>
              <a:gd name="connsiteX1" fmla="*/ 1336218 w 1548000"/>
              <a:gd name="connsiteY1" fmla="*/ 0 h 2922178"/>
              <a:gd name="connsiteX2" fmla="*/ 1548000 w 1548000"/>
              <a:gd name="connsiteY2" fmla="*/ 7164 h 2922178"/>
              <a:gd name="connsiteX3" fmla="*/ 1291146 w 1548000"/>
              <a:gd name="connsiteY3" fmla="*/ 2922178 h 2922178"/>
              <a:gd name="connsiteX4" fmla="*/ 0 w 1548000"/>
              <a:gd name="connsiteY4" fmla="*/ 2911903 h 2922178"/>
              <a:gd name="connsiteX5" fmla="*/ 0 w 1548000"/>
              <a:gd name="connsiteY5" fmla="*/ 7164 h 2922178"/>
              <a:gd name="connsiteX0" fmla="*/ 0 w 1542863"/>
              <a:gd name="connsiteY0" fmla="*/ 7164 h 2922178"/>
              <a:gd name="connsiteX1" fmla="*/ 1336218 w 1542863"/>
              <a:gd name="connsiteY1" fmla="*/ 0 h 2922178"/>
              <a:gd name="connsiteX2" fmla="*/ 1542863 w 1542863"/>
              <a:gd name="connsiteY2" fmla="*/ 1424998 h 2922178"/>
              <a:gd name="connsiteX3" fmla="*/ 1291146 w 1542863"/>
              <a:gd name="connsiteY3" fmla="*/ 2922178 h 2922178"/>
              <a:gd name="connsiteX4" fmla="*/ 0 w 1542863"/>
              <a:gd name="connsiteY4" fmla="*/ 2911903 h 2922178"/>
              <a:gd name="connsiteX5" fmla="*/ 0 w 1542863"/>
              <a:gd name="connsiteY5" fmla="*/ 7164 h 2922178"/>
              <a:gd name="connsiteX0" fmla="*/ 0 w 1542863"/>
              <a:gd name="connsiteY0" fmla="*/ 0 h 2915014"/>
              <a:gd name="connsiteX1" fmla="*/ 1212928 w 1542863"/>
              <a:gd name="connsiteY1" fmla="*/ 85304 h 2915014"/>
              <a:gd name="connsiteX2" fmla="*/ 1542863 w 1542863"/>
              <a:gd name="connsiteY2" fmla="*/ 1417834 h 2915014"/>
              <a:gd name="connsiteX3" fmla="*/ 1291146 w 1542863"/>
              <a:gd name="connsiteY3" fmla="*/ 2915014 h 2915014"/>
              <a:gd name="connsiteX4" fmla="*/ 0 w 1542863"/>
              <a:gd name="connsiteY4" fmla="*/ 2904739 h 2915014"/>
              <a:gd name="connsiteX5" fmla="*/ 0 w 1542863"/>
              <a:gd name="connsiteY5" fmla="*/ 0 h 2915014"/>
              <a:gd name="connsiteX0" fmla="*/ 0 w 1542863"/>
              <a:gd name="connsiteY0" fmla="*/ 0 h 2915014"/>
              <a:gd name="connsiteX1" fmla="*/ 1269436 w 1542863"/>
              <a:gd name="connsiteY1" fmla="*/ 8247 h 2915014"/>
              <a:gd name="connsiteX2" fmla="*/ 1542863 w 1542863"/>
              <a:gd name="connsiteY2" fmla="*/ 1417834 h 2915014"/>
              <a:gd name="connsiteX3" fmla="*/ 1291146 w 1542863"/>
              <a:gd name="connsiteY3" fmla="*/ 2915014 h 2915014"/>
              <a:gd name="connsiteX4" fmla="*/ 0 w 1542863"/>
              <a:gd name="connsiteY4" fmla="*/ 2904739 h 2915014"/>
              <a:gd name="connsiteX5" fmla="*/ 0 w 1542863"/>
              <a:gd name="connsiteY5" fmla="*/ 0 h 2915014"/>
              <a:gd name="connsiteX0" fmla="*/ 0 w 1542863"/>
              <a:gd name="connsiteY0" fmla="*/ 0 h 2904739"/>
              <a:gd name="connsiteX1" fmla="*/ 1269436 w 1542863"/>
              <a:gd name="connsiteY1" fmla="*/ 8247 h 2904739"/>
              <a:gd name="connsiteX2" fmla="*/ 1542863 w 1542863"/>
              <a:gd name="connsiteY2" fmla="*/ 1417834 h 2904739"/>
              <a:gd name="connsiteX3" fmla="*/ 1291146 w 1542863"/>
              <a:gd name="connsiteY3" fmla="*/ 2904739 h 2904739"/>
              <a:gd name="connsiteX4" fmla="*/ 0 w 1542863"/>
              <a:gd name="connsiteY4" fmla="*/ 2904739 h 2904739"/>
              <a:gd name="connsiteX5" fmla="*/ 0 w 1542863"/>
              <a:gd name="connsiteY5" fmla="*/ 0 h 290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863" h="2904739">
                <a:moveTo>
                  <a:pt x="0" y="0"/>
                </a:moveTo>
                <a:lnTo>
                  <a:pt x="1269436" y="8247"/>
                </a:lnTo>
                <a:lnTo>
                  <a:pt x="1542863" y="1417834"/>
                </a:lnTo>
                <a:lnTo>
                  <a:pt x="1291146" y="2904739"/>
                </a:lnTo>
                <a:lnTo>
                  <a:pt x="0" y="2904739"/>
                </a:lnTo>
                <a:lnTo>
                  <a:pt x="0" y="0"/>
                </a:lnTo>
                <a:close/>
              </a:path>
            </a:pathLst>
          </a:cu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4">
            <a:extLst>
              <a:ext uri="{FF2B5EF4-FFF2-40B4-BE49-F238E27FC236}">
                <a16:creationId xmlns:a16="http://schemas.microsoft.com/office/drawing/2014/main" id="{443285B2-F98E-DF46-A499-A0FBC23DE704}"/>
              </a:ext>
            </a:extLst>
          </p:cNvPr>
          <p:cNvSpPr/>
          <p:nvPr/>
        </p:nvSpPr>
        <p:spPr>
          <a:xfrm>
            <a:off x="6993392" y="2229518"/>
            <a:ext cx="2319348" cy="2176227"/>
          </a:xfrm>
          <a:custGeom>
            <a:avLst/>
            <a:gdLst>
              <a:gd name="connsiteX0" fmla="*/ 0 w 2319348"/>
              <a:gd name="connsiteY0" fmla="*/ 0 h 2904739"/>
              <a:gd name="connsiteX1" fmla="*/ 2319348 w 2319348"/>
              <a:gd name="connsiteY1" fmla="*/ 0 h 2904739"/>
              <a:gd name="connsiteX2" fmla="*/ 2319348 w 2319348"/>
              <a:gd name="connsiteY2" fmla="*/ 2904739 h 2904739"/>
              <a:gd name="connsiteX3" fmla="*/ 0 w 2319348"/>
              <a:gd name="connsiteY3" fmla="*/ 2904739 h 2904739"/>
              <a:gd name="connsiteX4" fmla="*/ 0 w 2319348"/>
              <a:gd name="connsiteY4" fmla="*/ 0 h 2904739"/>
              <a:gd name="connsiteX0" fmla="*/ 0 w 2319348"/>
              <a:gd name="connsiteY0" fmla="*/ 0 h 2904739"/>
              <a:gd name="connsiteX1" fmla="*/ 2065278 w 2319348"/>
              <a:gd name="connsiteY1" fmla="*/ 2513 h 2904739"/>
              <a:gd name="connsiteX2" fmla="*/ 2319348 w 2319348"/>
              <a:gd name="connsiteY2" fmla="*/ 0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04739"/>
              <a:gd name="connsiteX1" fmla="*/ 2065278 w 2319348"/>
              <a:gd name="connsiteY1" fmla="*/ 2513 h 2904739"/>
              <a:gd name="connsiteX2" fmla="*/ 2319348 w 2319348"/>
              <a:gd name="connsiteY2" fmla="*/ 1431235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31243"/>
              <a:gd name="connsiteX1" fmla="*/ 2065278 w 2319348"/>
              <a:gd name="connsiteY1" fmla="*/ 2513 h 2931243"/>
              <a:gd name="connsiteX2" fmla="*/ 2319348 w 2319348"/>
              <a:gd name="connsiteY2" fmla="*/ 1431235 h 2931243"/>
              <a:gd name="connsiteX3" fmla="*/ 2107314 w 2319348"/>
              <a:gd name="connsiteY3" fmla="*/ 2931243 h 2931243"/>
              <a:gd name="connsiteX4" fmla="*/ 0 w 2319348"/>
              <a:gd name="connsiteY4" fmla="*/ 2904739 h 2931243"/>
              <a:gd name="connsiteX5" fmla="*/ 0 w 2319348"/>
              <a:gd name="connsiteY5" fmla="*/ 0 h 2931243"/>
              <a:gd name="connsiteX0" fmla="*/ 0 w 2319348"/>
              <a:gd name="connsiteY0" fmla="*/ 0 h 2931243"/>
              <a:gd name="connsiteX1" fmla="*/ 2065278 w 2319348"/>
              <a:gd name="connsiteY1" fmla="*/ 2513 h 2931243"/>
              <a:gd name="connsiteX2" fmla="*/ 2319348 w 2319348"/>
              <a:gd name="connsiteY2" fmla="*/ 1431235 h 2931243"/>
              <a:gd name="connsiteX3" fmla="*/ 2027801 w 2319348"/>
              <a:gd name="connsiteY3" fmla="*/ 2931243 h 2931243"/>
              <a:gd name="connsiteX4" fmla="*/ 0 w 2319348"/>
              <a:gd name="connsiteY4" fmla="*/ 2904739 h 2931243"/>
              <a:gd name="connsiteX5" fmla="*/ 0 w 2319348"/>
              <a:gd name="connsiteY5" fmla="*/ 0 h 2931243"/>
              <a:gd name="connsiteX0" fmla="*/ 0 w 2319348"/>
              <a:gd name="connsiteY0" fmla="*/ 0 h 2905557"/>
              <a:gd name="connsiteX1" fmla="*/ 2065278 w 2319348"/>
              <a:gd name="connsiteY1" fmla="*/ 2513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 name="connsiteX0" fmla="*/ 0 w 2319348"/>
              <a:gd name="connsiteY0" fmla="*/ 0 h 2905557"/>
              <a:gd name="connsiteX1" fmla="*/ 2044730 w 2319348"/>
              <a:gd name="connsiteY1" fmla="*/ 7650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348" h="2905557">
                <a:moveTo>
                  <a:pt x="0" y="0"/>
                </a:moveTo>
                <a:lnTo>
                  <a:pt x="2044730" y="7650"/>
                </a:lnTo>
                <a:lnTo>
                  <a:pt x="2319348" y="1431235"/>
                </a:lnTo>
                <a:lnTo>
                  <a:pt x="2048350" y="2905557"/>
                </a:lnTo>
                <a:lnTo>
                  <a:pt x="0" y="2904739"/>
                </a:lnTo>
                <a:lnTo>
                  <a:pt x="0" y="0"/>
                </a:lnTo>
                <a:close/>
              </a:path>
            </a:pathLst>
          </a:cu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ctangle 4">
            <a:extLst>
              <a:ext uri="{FF2B5EF4-FFF2-40B4-BE49-F238E27FC236}">
                <a16:creationId xmlns:a16="http://schemas.microsoft.com/office/drawing/2014/main" id="{83A89E69-A59D-544D-9821-5AA8AC0AAE0D}"/>
              </a:ext>
            </a:extLst>
          </p:cNvPr>
          <p:cNvSpPr/>
          <p:nvPr/>
        </p:nvSpPr>
        <p:spPr>
          <a:xfrm>
            <a:off x="416466" y="2204711"/>
            <a:ext cx="2319348" cy="2176227"/>
          </a:xfrm>
          <a:custGeom>
            <a:avLst/>
            <a:gdLst>
              <a:gd name="connsiteX0" fmla="*/ 0 w 2319348"/>
              <a:gd name="connsiteY0" fmla="*/ 0 h 2904739"/>
              <a:gd name="connsiteX1" fmla="*/ 2319348 w 2319348"/>
              <a:gd name="connsiteY1" fmla="*/ 0 h 2904739"/>
              <a:gd name="connsiteX2" fmla="*/ 2319348 w 2319348"/>
              <a:gd name="connsiteY2" fmla="*/ 2904739 h 2904739"/>
              <a:gd name="connsiteX3" fmla="*/ 0 w 2319348"/>
              <a:gd name="connsiteY3" fmla="*/ 2904739 h 2904739"/>
              <a:gd name="connsiteX4" fmla="*/ 0 w 2319348"/>
              <a:gd name="connsiteY4" fmla="*/ 0 h 2904739"/>
              <a:gd name="connsiteX0" fmla="*/ 0 w 2319348"/>
              <a:gd name="connsiteY0" fmla="*/ 0 h 2904739"/>
              <a:gd name="connsiteX1" fmla="*/ 2065278 w 2319348"/>
              <a:gd name="connsiteY1" fmla="*/ 2513 h 2904739"/>
              <a:gd name="connsiteX2" fmla="*/ 2319348 w 2319348"/>
              <a:gd name="connsiteY2" fmla="*/ 0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04739"/>
              <a:gd name="connsiteX1" fmla="*/ 2065278 w 2319348"/>
              <a:gd name="connsiteY1" fmla="*/ 2513 h 2904739"/>
              <a:gd name="connsiteX2" fmla="*/ 2319348 w 2319348"/>
              <a:gd name="connsiteY2" fmla="*/ 1431235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31243"/>
              <a:gd name="connsiteX1" fmla="*/ 2065278 w 2319348"/>
              <a:gd name="connsiteY1" fmla="*/ 2513 h 2931243"/>
              <a:gd name="connsiteX2" fmla="*/ 2319348 w 2319348"/>
              <a:gd name="connsiteY2" fmla="*/ 1431235 h 2931243"/>
              <a:gd name="connsiteX3" fmla="*/ 2107314 w 2319348"/>
              <a:gd name="connsiteY3" fmla="*/ 2931243 h 2931243"/>
              <a:gd name="connsiteX4" fmla="*/ 0 w 2319348"/>
              <a:gd name="connsiteY4" fmla="*/ 2904739 h 2931243"/>
              <a:gd name="connsiteX5" fmla="*/ 0 w 2319348"/>
              <a:gd name="connsiteY5" fmla="*/ 0 h 2931243"/>
              <a:gd name="connsiteX0" fmla="*/ 0 w 2319348"/>
              <a:gd name="connsiteY0" fmla="*/ 0 h 2931243"/>
              <a:gd name="connsiteX1" fmla="*/ 2065278 w 2319348"/>
              <a:gd name="connsiteY1" fmla="*/ 2513 h 2931243"/>
              <a:gd name="connsiteX2" fmla="*/ 2319348 w 2319348"/>
              <a:gd name="connsiteY2" fmla="*/ 1431235 h 2931243"/>
              <a:gd name="connsiteX3" fmla="*/ 2027801 w 2319348"/>
              <a:gd name="connsiteY3" fmla="*/ 2931243 h 2931243"/>
              <a:gd name="connsiteX4" fmla="*/ 0 w 2319348"/>
              <a:gd name="connsiteY4" fmla="*/ 2904739 h 2931243"/>
              <a:gd name="connsiteX5" fmla="*/ 0 w 2319348"/>
              <a:gd name="connsiteY5" fmla="*/ 0 h 2931243"/>
              <a:gd name="connsiteX0" fmla="*/ 0 w 2319348"/>
              <a:gd name="connsiteY0" fmla="*/ 0 h 2905557"/>
              <a:gd name="connsiteX1" fmla="*/ 2065278 w 2319348"/>
              <a:gd name="connsiteY1" fmla="*/ 2513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 name="connsiteX0" fmla="*/ 0 w 2319348"/>
              <a:gd name="connsiteY0" fmla="*/ 0 h 2905557"/>
              <a:gd name="connsiteX1" fmla="*/ 2044730 w 2319348"/>
              <a:gd name="connsiteY1" fmla="*/ 7650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348" h="2905557">
                <a:moveTo>
                  <a:pt x="0" y="0"/>
                </a:moveTo>
                <a:lnTo>
                  <a:pt x="2044730" y="7650"/>
                </a:lnTo>
                <a:lnTo>
                  <a:pt x="2319348" y="1431235"/>
                </a:lnTo>
                <a:lnTo>
                  <a:pt x="2048350" y="2905557"/>
                </a:lnTo>
                <a:lnTo>
                  <a:pt x="0" y="2904739"/>
                </a:lnTo>
                <a:lnTo>
                  <a:pt x="0" y="0"/>
                </a:lnTo>
                <a:close/>
              </a:path>
            </a:pathLst>
          </a:cu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6E7B3A0D-06DE-494D-94FF-27B2871DA7F9}"/>
              </a:ext>
            </a:extLst>
          </p:cNvPr>
          <p:cNvSpPr txBox="1"/>
          <p:nvPr/>
        </p:nvSpPr>
        <p:spPr>
          <a:xfrm>
            <a:off x="416466" y="1635470"/>
            <a:ext cx="2044345" cy="461665"/>
          </a:xfrm>
          <a:prstGeom prst="rect">
            <a:avLst/>
          </a:prstGeom>
          <a:noFill/>
        </p:spPr>
        <p:txBody>
          <a:bodyPr wrap="square" rtlCol="0">
            <a:spAutoFit/>
          </a:bodyPr>
          <a:lstStyle/>
          <a:p>
            <a:pPr algn="ctr"/>
            <a:r>
              <a:rPr lang="nb-NO" sz="2400" b="1" dirty="0">
                <a:latin typeface="+mj-lt"/>
              </a:rPr>
              <a:t>1-13</a:t>
            </a:r>
          </a:p>
        </p:txBody>
      </p:sp>
      <p:sp>
        <p:nvSpPr>
          <p:cNvPr id="14" name="TextBox 13">
            <a:extLst>
              <a:ext uri="{FF2B5EF4-FFF2-40B4-BE49-F238E27FC236}">
                <a16:creationId xmlns:a16="http://schemas.microsoft.com/office/drawing/2014/main" id="{DE8A2637-B4AE-9541-9AB0-B3E0EB5959D0}"/>
              </a:ext>
            </a:extLst>
          </p:cNvPr>
          <p:cNvSpPr txBox="1"/>
          <p:nvPr/>
        </p:nvSpPr>
        <p:spPr>
          <a:xfrm>
            <a:off x="2820257" y="1635469"/>
            <a:ext cx="2044345" cy="461665"/>
          </a:xfrm>
          <a:prstGeom prst="rect">
            <a:avLst/>
          </a:prstGeom>
          <a:noFill/>
        </p:spPr>
        <p:txBody>
          <a:bodyPr wrap="square" rtlCol="0">
            <a:spAutoFit/>
          </a:bodyPr>
          <a:lstStyle/>
          <a:p>
            <a:pPr algn="ctr"/>
            <a:r>
              <a:rPr lang="nb-NO" sz="2400" b="1" dirty="0">
                <a:latin typeface="+mj-lt"/>
              </a:rPr>
              <a:t>Bachelor</a:t>
            </a:r>
          </a:p>
        </p:txBody>
      </p:sp>
      <p:sp>
        <p:nvSpPr>
          <p:cNvPr id="15" name="TextBox 14">
            <a:extLst>
              <a:ext uri="{FF2B5EF4-FFF2-40B4-BE49-F238E27FC236}">
                <a16:creationId xmlns:a16="http://schemas.microsoft.com/office/drawing/2014/main" id="{99CB7ACC-D60F-4C45-9684-8A016D688C03}"/>
              </a:ext>
            </a:extLst>
          </p:cNvPr>
          <p:cNvSpPr txBox="1"/>
          <p:nvPr/>
        </p:nvSpPr>
        <p:spPr>
          <a:xfrm>
            <a:off x="5318740" y="1635468"/>
            <a:ext cx="1256871" cy="461665"/>
          </a:xfrm>
          <a:prstGeom prst="rect">
            <a:avLst/>
          </a:prstGeom>
          <a:noFill/>
        </p:spPr>
        <p:txBody>
          <a:bodyPr wrap="square" rtlCol="0">
            <a:spAutoFit/>
          </a:bodyPr>
          <a:lstStyle/>
          <a:p>
            <a:pPr algn="ctr"/>
            <a:r>
              <a:rPr lang="nb-NO" sz="2400" b="1" dirty="0">
                <a:latin typeface="+mj-lt"/>
              </a:rPr>
              <a:t>Master</a:t>
            </a:r>
          </a:p>
        </p:txBody>
      </p:sp>
      <p:sp>
        <p:nvSpPr>
          <p:cNvPr id="16" name="TextBox 15">
            <a:extLst>
              <a:ext uri="{FF2B5EF4-FFF2-40B4-BE49-F238E27FC236}">
                <a16:creationId xmlns:a16="http://schemas.microsoft.com/office/drawing/2014/main" id="{7AA2F624-6C12-C842-B0D4-65D69FAB142E}"/>
              </a:ext>
            </a:extLst>
          </p:cNvPr>
          <p:cNvSpPr txBox="1"/>
          <p:nvPr/>
        </p:nvSpPr>
        <p:spPr>
          <a:xfrm>
            <a:off x="6987897" y="1635467"/>
            <a:ext cx="2044345" cy="461665"/>
          </a:xfrm>
          <a:prstGeom prst="rect">
            <a:avLst/>
          </a:prstGeom>
          <a:noFill/>
        </p:spPr>
        <p:txBody>
          <a:bodyPr wrap="square" rtlCol="0">
            <a:spAutoFit/>
          </a:bodyPr>
          <a:lstStyle/>
          <a:p>
            <a:pPr algn="ctr"/>
            <a:r>
              <a:rPr lang="nb-NO" sz="2400" b="1" dirty="0" err="1">
                <a:latin typeface="+mj-lt"/>
              </a:rPr>
              <a:t>PhD</a:t>
            </a:r>
            <a:endParaRPr lang="nb-NO" sz="2400" b="1" dirty="0">
              <a:latin typeface="+mj-lt"/>
            </a:endParaRPr>
          </a:p>
        </p:txBody>
      </p:sp>
      <p:sp>
        <p:nvSpPr>
          <p:cNvPr id="17" name="TextBox 16">
            <a:extLst>
              <a:ext uri="{FF2B5EF4-FFF2-40B4-BE49-F238E27FC236}">
                <a16:creationId xmlns:a16="http://schemas.microsoft.com/office/drawing/2014/main" id="{43442B5C-985B-D241-91E5-42C888D650C6}"/>
              </a:ext>
            </a:extLst>
          </p:cNvPr>
          <p:cNvSpPr txBox="1"/>
          <p:nvPr/>
        </p:nvSpPr>
        <p:spPr>
          <a:xfrm>
            <a:off x="9458519" y="1635466"/>
            <a:ext cx="2043198" cy="461665"/>
          </a:xfrm>
          <a:prstGeom prst="rect">
            <a:avLst/>
          </a:prstGeom>
          <a:noFill/>
        </p:spPr>
        <p:txBody>
          <a:bodyPr wrap="square" rtlCol="0">
            <a:spAutoFit/>
          </a:bodyPr>
          <a:lstStyle/>
          <a:p>
            <a:pPr algn="ctr"/>
            <a:r>
              <a:rPr lang="nb-NO" sz="2400" b="1" dirty="0">
                <a:latin typeface="+mj-lt"/>
              </a:rPr>
              <a:t>Post-grad</a:t>
            </a:r>
          </a:p>
        </p:txBody>
      </p:sp>
      <p:sp>
        <p:nvSpPr>
          <p:cNvPr id="18" name="Rectangle 4">
            <a:extLst>
              <a:ext uri="{FF2B5EF4-FFF2-40B4-BE49-F238E27FC236}">
                <a16:creationId xmlns:a16="http://schemas.microsoft.com/office/drawing/2014/main" id="{D607A131-13DA-8141-963A-BA718719C95E}"/>
              </a:ext>
            </a:extLst>
          </p:cNvPr>
          <p:cNvSpPr/>
          <p:nvPr/>
        </p:nvSpPr>
        <p:spPr>
          <a:xfrm>
            <a:off x="9458519" y="2229518"/>
            <a:ext cx="2319348" cy="2176227"/>
          </a:xfrm>
          <a:custGeom>
            <a:avLst/>
            <a:gdLst>
              <a:gd name="connsiteX0" fmla="*/ 0 w 2319348"/>
              <a:gd name="connsiteY0" fmla="*/ 0 h 2904739"/>
              <a:gd name="connsiteX1" fmla="*/ 2319348 w 2319348"/>
              <a:gd name="connsiteY1" fmla="*/ 0 h 2904739"/>
              <a:gd name="connsiteX2" fmla="*/ 2319348 w 2319348"/>
              <a:gd name="connsiteY2" fmla="*/ 2904739 h 2904739"/>
              <a:gd name="connsiteX3" fmla="*/ 0 w 2319348"/>
              <a:gd name="connsiteY3" fmla="*/ 2904739 h 2904739"/>
              <a:gd name="connsiteX4" fmla="*/ 0 w 2319348"/>
              <a:gd name="connsiteY4" fmla="*/ 0 h 2904739"/>
              <a:gd name="connsiteX0" fmla="*/ 0 w 2319348"/>
              <a:gd name="connsiteY0" fmla="*/ 0 h 2904739"/>
              <a:gd name="connsiteX1" fmla="*/ 2065278 w 2319348"/>
              <a:gd name="connsiteY1" fmla="*/ 2513 h 2904739"/>
              <a:gd name="connsiteX2" fmla="*/ 2319348 w 2319348"/>
              <a:gd name="connsiteY2" fmla="*/ 0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04739"/>
              <a:gd name="connsiteX1" fmla="*/ 2065278 w 2319348"/>
              <a:gd name="connsiteY1" fmla="*/ 2513 h 2904739"/>
              <a:gd name="connsiteX2" fmla="*/ 2319348 w 2319348"/>
              <a:gd name="connsiteY2" fmla="*/ 1431235 h 2904739"/>
              <a:gd name="connsiteX3" fmla="*/ 2319348 w 2319348"/>
              <a:gd name="connsiteY3" fmla="*/ 2904739 h 2904739"/>
              <a:gd name="connsiteX4" fmla="*/ 0 w 2319348"/>
              <a:gd name="connsiteY4" fmla="*/ 2904739 h 2904739"/>
              <a:gd name="connsiteX5" fmla="*/ 0 w 2319348"/>
              <a:gd name="connsiteY5" fmla="*/ 0 h 2904739"/>
              <a:gd name="connsiteX0" fmla="*/ 0 w 2319348"/>
              <a:gd name="connsiteY0" fmla="*/ 0 h 2931243"/>
              <a:gd name="connsiteX1" fmla="*/ 2065278 w 2319348"/>
              <a:gd name="connsiteY1" fmla="*/ 2513 h 2931243"/>
              <a:gd name="connsiteX2" fmla="*/ 2319348 w 2319348"/>
              <a:gd name="connsiteY2" fmla="*/ 1431235 h 2931243"/>
              <a:gd name="connsiteX3" fmla="*/ 2107314 w 2319348"/>
              <a:gd name="connsiteY3" fmla="*/ 2931243 h 2931243"/>
              <a:gd name="connsiteX4" fmla="*/ 0 w 2319348"/>
              <a:gd name="connsiteY4" fmla="*/ 2904739 h 2931243"/>
              <a:gd name="connsiteX5" fmla="*/ 0 w 2319348"/>
              <a:gd name="connsiteY5" fmla="*/ 0 h 2931243"/>
              <a:gd name="connsiteX0" fmla="*/ 0 w 2319348"/>
              <a:gd name="connsiteY0" fmla="*/ 0 h 2931243"/>
              <a:gd name="connsiteX1" fmla="*/ 2065278 w 2319348"/>
              <a:gd name="connsiteY1" fmla="*/ 2513 h 2931243"/>
              <a:gd name="connsiteX2" fmla="*/ 2319348 w 2319348"/>
              <a:gd name="connsiteY2" fmla="*/ 1431235 h 2931243"/>
              <a:gd name="connsiteX3" fmla="*/ 2027801 w 2319348"/>
              <a:gd name="connsiteY3" fmla="*/ 2931243 h 2931243"/>
              <a:gd name="connsiteX4" fmla="*/ 0 w 2319348"/>
              <a:gd name="connsiteY4" fmla="*/ 2904739 h 2931243"/>
              <a:gd name="connsiteX5" fmla="*/ 0 w 2319348"/>
              <a:gd name="connsiteY5" fmla="*/ 0 h 2931243"/>
              <a:gd name="connsiteX0" fmla="*/ 0 w 2319348"/>
              <a:gd name="connsiteY0" fmla="*/ 0 h 2905557"/>
              <a:gd name="connsiteX1" fmla="*/ 2065278 w 2319348"/>
              <a:gd name="connsiteY1" fmla="*/ 2513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 name="connsiteX0" fmla="*/ 0 w 2319348"/>
              <a:gd name="connsiteY0" fmla="*/ 0 h 2905557"/>
              <a:gd name="connsiteX1" fmla="*/ 2044730 w 2319348"/>
              <a:gd name="connsiteY1" fmla="*/ 7650 h 2905557"/>
              <a:gd name="connsiteX2" fmla="*/ 2319348 w 2319348"/>
              <a:gd name="connsiteY2" fmla="*/ 1431235 h 2905557"/>
              <a:gd name="connsiteX3" fmla="*/ 2048350 w 2319348"/>
              <a:gd name="connsiteY3" fmla="*/ 2905557 h 2905557"/>
              <a:gd name="connsiteX4" fmla="*/ 0 w 2319348"/>
              <a:gd name="connsiteY4" fmla="*/ 2904739 h 2905557"/>
              <a:gd name="connsiteX5" fmla="*/ 0 w 2319348"/>
              <a:gd name="connsiteY5" fmla="*/ 0 h 290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348" h="2905557">
                <a:moveTo>
                  <a:pt x="0" y="0"/>
                </a:moveTo>
                <a:lnTo>
                  <a:pt x="2044730" y="7650"/>
                </a:lnTo>
                <a:lnTo>
                  <a:pt x="2319348" y="1431235"/>
                </a:lnTo>
                <a:lnTo>
                  <a:pt x="2048350" y="2905557"/>
                </a:lnTo>
                <a:lnTo>
                  <a:pt x="0" y="2904739"/>
                </a:lnTo>
                <a:lnTo>
                  <a:pt x="0" y="0"/>
                </a:lnTo>
                <a:close/>
              </a:path>
            </a:pathLst>
          </a:cu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FE4D7F6F-0F09-4F41-A5CB-383BDD376732}"/>
              </a:ext>
            </a:extLst>
          </p:cNvPr>
          <p:cNvSpPr txBox="1"/>
          <p:nvPr/>
        </p:nvSpPr>
        <p:spPr>
          <a:xfrm>
            <a:off x="537409" y="2887188"/>
            <a:ext cx="1987581" cy="1477328"/>
          </a:xfrm>
          <a:prstGeom prst="rect">
            <a:avLst/>
          </a:prstGeom>
          <a:noFill/>
        </p:spPr>
        <p:txBody>
          <a:bodyPr wrap="square" rtlCol="0">
            <a:spAutoFit/>
          </a:bodyPr>
          <a:lstStyle/>
          <a:p>
            <a:r>
              <a:rPr lang="nb-NO" dirty="0">
                <a:latin typeface="+mj-lt"/>
              </a:rPr>
              <a:t>Integrated in </a:t>
            </a:r>
            <a:r>
              <a:rPr lang="nb-NO" dirty="0" err="1">
                <a:latin typeface="+mj-lt"/>
              </a:rPr>
              <a:t>other</a:t>
            </a:r>
            <a:r>
              <a:rPr lang="nb-NO" dirty="0">
                <a:latin typeface="+mj-lt"/>
              </a:rPr>
              <a:t> </a:t>
            </a:r>
            <a:r>
              <a:rPr lang="nb-NO" dirty="0" err="1">
                <a:latin typeface="+mj-lt"/>
              </a:rPr>
              <a:t>subjects</a:t>
            </a:r>
            <a:endParaRPr lang="nb-NO" dirty="0">
              <a:latin typeface="+mj-lt"/>
            </a:endParaRPr>
          </a:p>
          <a:p>
            <a:endParaRPr lang="nb-NO" dirty="0">
              <a:latin typeface="+mj-lt"/>
            </a:endParaRPr>
          </a:p>
          <a:p>
            <a:r>
              <a:rPr lang="nb-NO" dirty="0" err="1">
                <a:latin typeface="+mj-lt"/>
              </a:rPr>
              <a:t>Teacher</a:t>
            </a:r>
            <a:r>
              <a:rPr lang="nb-NO" dirty="0">
                <a:latin typeface="+mj-lt"/>
              </a:rPr>
              <a:t> </a:t>
            </a:r>
            <a:r>
              <a:rPr lang="nb-NO" dirty="0" err="1">
                <a:latin typeface="+mj-lt"/>
              </a:rPr>
              <a:t>education</a:t>
            </a:r>
            <a:r>
              <a:rPr lang="nb-NO" dirty="0">
                <a:latin typeface="+mj-lt"/>
              </a:rPr>
              <a:t> and prof. </a:t>
            </a:r>
            <a:r>
              <a:rPr lang="nb-NO" dirty="0" err="1">
                <a:latin typeface="+mj-lt"/>
              </a:rPr>
              <a:t>devel</a:t>
            </a:r>
            <a:r>
              <a:rPr lang="nb-NO" dirty="0">
                <a:latin typeface="+mj-lt"/>
              </a:rPr>
              <a:t>.</a:t>
            </a:r>
          </a:p>
        </p:txBody>
      </p:sp>
      <p:cxnSp>
        <p:nvCxnSpPr>
          <p:cNvPr id="22" name="Straight Connector 21">
            <a:extLst>
              <a:ext uri="{FF2B5EF4-FFF2-40B4-BE49-F238E27FC236}">
                <a16:creationId xmlns:a16="http://schemas.microsoft.com/office/drawing/2014/main" id="{737367D4-BBD0-F34B-A009-0B4D6BCB9990}"/>
              </a:ext>
            </a:extLst>
          </p:cNvPr>
          <p:cNvCxnSpPr>
            <a:cxnSpLocks/>
          </p:cNvCxnSpPr>
          <p:nvPr/>
        </p:nvCxnSpPr>
        <p:spPr>
          <a:xfrm>
            <a:off x="3307976" y="2204711"/>
            <a:ext cx="0" cy="2201034"/>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CC5355C-6BBE-8A4E-8B6E-7B2015B25B91}"/>
              </a:ext>
            </a:extLst>
          </p:cNvPr>
          <p:cNvSpPr txBox="1"/>
          <p:nvPr/>
        </p:nvSpPr>
        <p:spPr>
          <a:xfrm rot="16200000">
            <a:off x="2020833" y="3137767"/>
            <a:ext cx="2124273" cy="307777"/>
          </a:xfrm>
          <a:prstGeom prst="rect">
            <a:avLst/>
          </a:prstGeom>
          <a:noFill/>
        </p:spPr>
        <p:txBody>
          <a:bodyPr wrap="square" rtlCol="0">
            <a:spAutoFit/>
          </a:bodyPr>
          <a:lstStyle/>
          <a:p>
            <a:pPr algn="ctr"/>
            <a:r>
              <a:rPr lang="nb-NO" sz="1400" dirty="0">
                <a:latin typeface="+mj-lt"/>
              </a:rPr>
              <a:t>Programming in </a:t>
            </a:r>
            <a:r>
              <a:rPr lang="nb-NO" sz="1400" dirty="0" err="1">
                <a:latin typeface="+mj-lt"/>
              </a:rPr>
              <a:t>context</a:t>
            </a:r>
            <a:endParaRPr lang="nb-NO" sz="1400" dirty="0">
              <a:latin typeface="+mj-lt"/>
            </a:endParaRPr>
          </a:p>
        </p:txBody>
      </p:sp>
      <p:cxnSp>
        <p:nvCxnSpPr>
          <p:cNvPr id="25" name="Straight Connector 24">
            <a:extLst>
              <a:ext uri="{FF2B5EF4-FFF2-40B4-BE49-F238E27FC236}">
                <a16:creationId xmlns:a16="http://schemas.microsoft.com/office/drawing/2014/main" id="{AFD043DE-8479-694D-96BB-6C7EBD4F9676}"/>
              </a:ext>
            </a:extLst>
          </p:cNvPr>
          <p:cNvCxnSpPr/>
          <p:nvPr/>
        </p:nvCxnSpPr>
        <p:spPr>
          <a:xfrm>
            <a:off x="3307976" y="3032843"/>
            <a:ext cx="1667436"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9E0FD87F-1C8F-BB49-8217-767AC11C94C4}"/>
              </a:ext>
            </a:extLst>
          </p:cNvPr>
          <p:cNvSpPr txBox="1"/>
          <p:nvPr/>
        </p:nvSpPr>
        <p:spPr>
          <a:xfrm>
            <a:off x="3400691" y="3348318"/>
            <a:ext cx="1627488" cy="923330"/>
          </a:xfrm>
          <a:prstGeom prst="rect">
            <a:avLst/>
          </a:prstGeom>
          <a:noFill/>
        </p:spPr>
        <p:txBody>
          <a:bodyPr wrap="square" rtlCol="0">
            <a:spAutoFit/>
          </a:bodyPr>
          <a:lstStyle/>
          <a:p>
            <a:r>
              <a:rPr lang="nb-NO" dirty="0">
                <a:latin typeface="+mj-lt"/>
              </a:rPr>
              <a:t>Integrated in </a:t>
            </a:r>
            <a:r>
              <a:rPr lang="nb-NO" dirty="0" err="1">
                <a:latin typeface="+mj-lt"/>
              </a:rPr>
              <a:t>disciplinary</a:t>
            </a:r>
            <a:r>
              <a:rPr lang="nb-NO" dirty="0">
                <a:latin typeface="+mj-lt"/>
              </a:rPr>
              <a:t> </a:t>
            </a:r>
            <a:r>
              <a:rPr lang="nb-NO" dirty="0" err="1">
                <a:latin typeface="+mj-lt"/>
              </a:rPr>
              <a:t>education</a:t>
            </a:r>
            <a:endParaRPr lang="nb-NO" dirty="0">
              <a:latin typeface="+mj-lt"/>
            </a:endParaRPr>
          </a:p>
        </p:txBody>
      </p:sp>
      <p:sp>
        <p:nvSpPr>
          <p:cNvPr id="34" name="TextBox 33">
            <a:extLst>
              <a:ext uri="{FF2B5EF4-FFF2-40B4-BE49-F238E27FC236}">
                <a16:creationId xmlns:a16="http://schemas.microsoft.com/office/drawing/2014/main" id="{BF1DEA22-63D5-6941-A01D-86713459CDC8}"/>
              </a:ext>
            </a:extLst>
          </p:cNvPr>
          <p:cNvSpPr txBox="1"/>
          <p:nvPr/>
        </p:nvSpPr>
        <p:spPr>
          <a:xfrm>
            <a:off x="3325174" y="2229518"/>
            <a:ext cx="1627488" cy="646331"/>
          </a:xfrm>
          <a:prstGeom prst="rect">
            <a:avLst/>
          </a:prstGeom>
          <a:noFill/>
        </p:spPr>
        <p:txBody>
          <a:bodyPr wrap="square" rtlCol="0">
            <a:spAutoFit/>
          </a:bodyPr>
          <a:lstStyle/>
          <a:p>
            <a:r>
              <a:rPr lang="nb-NO" dirty="0">
                <a:latin typeface="+mj-lt"/>
              </a:rPr>
              <a:t>Computational skills ladder</a:t>
            </a:r>
          </a:p>
        </p:txBody>
      </p:sp>
      <p:sp>
        <p:nvSpPr>
          <p:cNvPr id="35" name="TextBox 34">
            <a:extLst>
              <a:ext uri="{FF2B5EF4-FFF2-40B4-BE49-F238E27FC236}">
                <a16:creationId xmlns:a16="http://schemas.microsoft.com/office/drawing/2014/main" id="{9515C349-CC8E-B648-903F-BBB7E53A4625}"/>
              </a:ext>
            </a:extLst>
          </p:cNvPr>
          <p:cNvSpPr txBox="1"/>
          <p:nvPr/>
        </p:nvSpPr>
        <p:spPr>
          <a:xfrm>
            <a:off x="5318740" y="2204711"/>
            <a:ext cx="1352224" cy="738664"/>
          </a:xfrm>
          <a:prstGeom prst="rect">
            <a:avLst/>
          </a:prstGeom>
          <a:noFill/>
        </p:spPr>
        <p:txBody>
          <a:bodyPr wrap="square" rtlCol="0">
            <a:spAutoFit/>
          </a:bodyPr>
          <a:lstStyle/>
          <a:p>
            <a:r>
              <a:rPr lang="nb-NO" sz="1400" dirty="0" err="1">
                <a:latin typeface="+mj-lt"/>
              </a:rPr>
              <a:t>Contextual</a:t>
            </a:r>
            <a:r>
              <a:rPr lang="nb-NO" sz="1400" dirty="0">
                <a:latin typeface="+mj-lt"/>
              </a:rPr>
              <a:t> </a:t>
            </a:r>
            <a:r>
              <a:rPr lang="nb-NO" sz="1400" dirty="0" err="1">
                <a:latin typeface="+mj-lt"/>
              </a:rPr>
              <a:t>computing</a:t>
            </a:r>
            <a:r>
              <a:rPr lang="nb-NO" sz="1400" dirty="0">
                <a:latin typeface="+mj-lt"/>
              </a:rPr>
              <a:t> and data science</a:t>
            </a:r>
          </a:p>
        </p:txBody>
      </p:sp>
      <p:cxnSp>
        <p:nvCxnSpPr>
          <p:cNvPr id="38" name="Straight Connector 37">
            <a:extLst>
              <a:ext uri="{FF2B5EF4-FFF2-40B4-BE49-F238E27FC236}">
                <a16:creationId xmlns:a16="http://schemas.microsoft.com/office/drawing/2014/main" id="{734EF089-F5E3-CF4F-A5B7-5F7F891DDB13}"/>
              </a:ext>
            </a:extLst>
          </p:cNvPr>
          <p:cNvCxnSpPr>
            <a:cxnSpLocks/>
          </p:cNvCxnSpPr>
          <p:nvPr/>
        </p:nvCxnSpPr>
        <p:spPr>
          <a:xfrm>
            <a:off x="5318740" y="3053213"/>
            <a:ext cx="1351001"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F37D5DD-3C8E-4542-B84F-81D65990DE3D}"/>
              </a:ext>
            </a:extLst>
          </p:cNvPr>
          <p:cNvSpPr txBox="1"/>
          <p:nvPr/>
        </p:nvSpPr>
        <p:spPr>
          <a:xfrm>
            <a:off x="5372464" y="3379796"/>
            <a:ext cx="1230191" cy="646331"/>
          </a:xfrm>
          <a:prstGeom prst="rect">
            <a:avLst/>
          </a:prstGeom>
          <a:noFill/>
        </p:spPr>
        <p:txBody>
          <a:bodyPr wrap="square" rtlCol="0">
            <a:spAutoFit/>
          </a:bodyPr>
          <a:lstStyle/>
          <a:p>
            <a:r>
              <a:rPr lang="nb-NO" dirty="0">
                <a:latin typeface="+mj-lt"/>
              </a:rPr>
              <a:t>CS Master program</a:t>
            </a:r>
          </a:p>
        </p:txBody>
      </p:sp>
      <p:sp>
        <p:nvSpPr>
          <p:cNvPr id="44" name="TextBox 43">
            <a:extLst>
              <a:ext uri="{FF2B5EF4-FFF2-40B4-BE49-F238E27FC236}">
                <a16:creationId xmlns:a16="http://schemas.microsoft.com/office/drawing/2014/main" id="{97EBD2CD-3F7D-8D4E-AD74-9B1BD1D262C1}"/>
              </a:ext>
            </a:extLst>
          </p:cNvPr>
          <p:cNvSpPr txBox="1"/>
          <p:nvPr/>
        </p:nvSpPr>
        <p:spPr>
          <a:xfrm>
            <a:off x="7064928" y="2328320"/>
            <a:ext cx="1967314" cy="523220"/>
          </a:xfrm>
          <a:prstGeom prst="rect">
            <a:avLst/>
          </a:prstGeom>
          <a:noFill/>
        </p:spPr>
        <p:txBody>
          <a:bodyPr wrap="square" rtlCol="0">
            <a:spAutoFit/>
          </a:bodyPr>
          <a:lstStyle/>
          <a:p>
            <a:r>
              <a:rPr lang="nb-NO" sz="1400" dirty="0" err="1">
                <a:latin typeface="+mj-lt"/>
              </a:rPr>
              <a:t>Contextual</a:t>
            </a:r>
            <a:r>
              <a:rPr lang="nb-NO" sz="1400" dirty="0">
                <a:latin typeface="+mj-lt"/>
              </a:rPr>
              <a:t> </a:t>
            </a:r>
            <a:r>
              <a:rPr lang="nb-NO" sz="1400" dirty="0" err="1">
                <a:latin typeface="+mj-lt"/>
              </a:rPr>
              <a:t>computing</a:t>
            </a:r>
            <a:r>
              <a:rPr lang="nb-NO" sz="1400" dirty="0">
                <a:latin typeface="+mj-lt"/>
              </a:rPr>
              <a:t> and data science</a:t>
            </a:r>
          </a:p>
        </p:txBody>
      </p:sp>
      <p:cxnSp>
        <p:nvCxnSpPr>
          <p:cNvPr id="45" name="Straight Connector 44">
            <a:extLst>
              <a:ext uri="{FF2B5EF4-FFF2-40B4-BE49-F238E27FC236}">
                <a16:creationId xmlns:a16="http://schemas.microsoft.com/office/drawing/2014/main" id="{D6B11568-66E7-9746-AE1E-6661ED2C5C08}"/>
              </a:ext>
            </a:extLst>
          </p:cNvPr>
          <p:cNvCxnSpPr>
            <a:cxnSpLocks/>
          </p:cNvCxnSpPr>
          <p:nvPr/>
        </p:nvCxnSpPr>
        <p:spPr>
          <a:xfrm>
            <a:off x="6987897" y="3058453"/>
            <a:ext cx="2196444" cy="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A6C1678-C88F-1849-AFFB-333341C35083}"/>
              </a:ext>
            </a:extLst>
          </p:cNvPr>
          <p:cNvCxnSpPr>
            <a:cxnSpLocks/>
          </p:cNvCxnSpPr>
          <p:nvPr/>
        </p:nvCxnSpPr>
        <p:spPr>
          <a:xfrm>
            <a:off x="416466" y="2826718"/>
            <a:ext cx="2044345"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F5DA0E1C-959D-BF4C-87EC-7B16D47571AA}"/>
              </a:ext>
            </a:extLst>
          </p:cNvPr>
          <p:cNvSpPr txBox="1"/>
          <p:nvPr/>
        </p:nvSpPr>
        <p:spPr>
          <a:xfrm>
            <a:off x="547801" y="2194957"/>
            <a:ext cx="1820021" cy="646331"/>
          </a:xfrm>
          <a:prstGeom prst="rect">
            <a:avLst/>
          </a:prstGeom>
          <a:noFill/>
        </p:spPr>
        <p:txBody>
          <a:bodyPr wrap="square" rtlCol="0">
            <a:spAutoFit/>
          </a:bodyPr>
          <a:lstStyle/>
          <a:p>
            <a:r>
              <a:rPr lang="nb-NO" dirty="0">
                <a:latin typeface="+mj-lt"/>
              </a:rPr>
              <a:t>Programming in </a:t>
            </a:r>
            <a:r>
              <a:rPr lang="nb-NO" dirty="0" err="1">
                <a:latin typeface="+mj-lt"/>
              </a:rPr>
              <a:t>mathematics</a:t>
            </a:r>
            <a:endParaRPr lang="nb-NO" dirty="0">
              <a:latin typeface="+mj-lt"/>
            </a:endParaRPr>
          </a:p>
        </p:txBody>
      </p:sp>
      <p:cxnSp>
        <p:nvCxnSpPr>
          <p:cNvPr id="57" name="Straight Connector 56">
            <a:extLst>
              <a:ext uri="{FF2B5EF4-FFF2-40B4-BE49-F238E27FC236}">
                <a16:creationId xmlns:a16="http://schemas.microsoft.com/office/drawing/2014/main" id="{C1D4B68C-8946-B848-87DC-83A523B07659}"/>
              </a:ext>
            </a:extLst>
          </p:cNvPr>
          <p:cNvCxnSpPr>
            <a:cxnSpLocks/>
          </p:cNvCxnSpPr>
          <p:nvPr/>
        </p:nvCxnSpPr>
        <p:spPr>
          <a:xfrm>
            <a:off x="9458519" y="3058453"/>
            <a:ext cx="2196444"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10C672A-CD0E-014F-A97C-E869E11DFFF0}"/>
              </a:ext>
            </a:extLst>
          </p:cNvPr>
          <p:cNvSpPr txBox="1"/>
          <p:nvPr/>
        </p:nvSpPr>
        <p:spPr>
          <a:xfrm>
            <a:off x="9510742" y="2299017"/>
            <a:ext cx="1967314" cy="523220"/>
          </a:xfrm>
          <a:prstGeom prst="rect">
            <a:avLst/>
          </a:prstGeom>
          <a:noFill/>
        </p:spPr>
        <p:txBody>
          <a:bodyPr wrap="square" rtlCol="0">
            <a:spAutoFit/>
          </a:bodyPr>
          <a:lstStyle/>
          <a:p>
            <a:r>
              <a:rPr lang="nb-NO" sz="1400" dirty="0" err="1">
                <a:latin typeface="+mj-lt"/>
              </a:rPr>
              <a:t>Contextual</a:t>
            </a:r>
            <a:r>
              <a:rPr lang="nb-NO" sz="1400" dirty="0">
                <a:latin typeface="+mj-lt"/>
              </a:rPr>
              <a:t> </a:t>
            </a:r>
            <a:r>
              <a:rPr lang="nb-NO" sz="1400" dirty="0" err="1">
                <a:latin typeface="+mj-lt"/>
              </a:rPr>
              <a:t>computing</a:t>
            </a:r>
            <a:r>
              <a:rPr lang="nb-NO" sz="1400" dirty="0">
                <a:latin typeface="+mj-lt"/>
              </a:rPr>
              <a:t> and data science</a:t>
            </a:r>
          </a:p>
        </p:txBody>
      </p:sp>
      <p:sp>
        <p:nvSpPr>
          <p:cNvPr id="36" name="TextBox 35">
            <a:extLst>
              <a:ext uri="{FF2B5EF4-FFF2-40B4-BE49-F238E27FC236}">
                <a16:creationId xmlns:a16="http://schemas.microsoft.com/office/drawing/2014/main" id="{61AA0339-B210-6A43-8B4F-6CDD562C5825}"/>
              </a:ext>
            </a:extLst>
          </p:cNvPr>
          <p:cNvSpPr txBox="1"/>
          <p:nvPr/>
        </p:nvSpPr>
        <p:spPr>
          <a:xfrm>
            <a:off x="6932908" y="5391064"/>
            <a:ext cx="4933510" cy="954107"/>
          </a:xfrm>
          <a:prstGeom prst="rect">
            <a:avLst/>
          </a:prstGeom>
          <a:noFill/>
        </p:spPr>
        <p:txBody>
          <a:bodyPr wrap="square" rtlCol="0">
            <a:spAutoFit/>
          </a:bodyPr>
          <a:lstStyle/>
          <a:p>
            <a:r>
              <a:rPr lang="nb-NO" sz="1400" dirty="0" err="1">
                <a:latin typeface="+mj-lt"/>
              </a:rPr>
              <a:t>CompSci</a:t>
            </a:r>
            <a:r>
              <a:rPr lang="nb-NO" sz="1400" dirty="0">
                <a:latin typeface="+mj-lt"/>
              </a:rPr>
              <a:t> is a </a:t>
            </a:r>
            <a:r>
              <a:rPr lang="nb-NO" sz="1400" dirty="0">
                <a:solidFill>
                  <a:prstClr val="black"/>
                </a:solidFill>
                <a:latin typeface="Calibri"/>
              </a:rPr>
              <a:t>8.7 MEUR </a:t>
            </a:r>
            <a:r>
              <a:rPr lang="nb-NO" sz="1400" dirty="0">
                <a:latin typeface="+mj-lt"/>
              </a:rPr>
              <a:t>MSCA COFUND program (2021-2026) </a:t>
            </a:r>
            <a:r>
              <a:rPr lang="nb-NO" sz="1400" dirty="0" err="1">
                <a:latin typeface="+mj-lt"/>
              </a:rPr>
              <a:t>that</a:t>
            </a:r>
            <a:r>
              <a:rPr lang="nb-NO" sz="1400" dirty="0">
                <a:latin typeface="+mj-lt"/>
              </a:rPr>
              <a:t> </a:t>
            </a:r>
            <a:r>
              <a:rPr lang="nb-NO" sz="1400" dirty="0" err="1">
                <a:latin typeface="+mj-lt"/>
              </a:rPr>
              <a:t>combines</a:t>
            </a:r>
            <a:r>
              <a:rPr lang="nb-NO" sz="1400" dirty="0">
                <a:latin typeface="+mj-lt"/>
              </a:rPr>
              <a:t> a </a:t>
            </a:r>
            <a:r>
              <a:rPr lang="nb-NO" sz="1400" dirty="0" err="1">
                <a:latin typeface="+mj-lt"/>
              </a:rPr>
              <a:t>disciplinary</a:t>
            </a:r>
            <a:r>
              <a:rPr lang="nb-NO" sz="1400" dirty="0">
                <a:latin typeface="+mj-lt"/>
              </a:rPr>
              <a:t> </a:t>
            </a:r>
            <a:r>
              <a:rPr lang="nb-NO" sz="1400" dirty="0" err="1">
                <a:latin typeface="+mj-lt"/>
              </a:rPr>
              <a:t>doctoral</a:t>
            </a:r>
            <a:r>
              <a:rPr lang="nb-NO" sz="1400" dirty="0">
                <a:latin typeface="+mj-lt"/>
              </a:rPr>
              <a:t> program </a:t>
            </a:r>
            <a:r>
              <a:rPr lang="nb-NO" sz="1400" dirty="0" err="1">
                <a:latin typeface="+mj-lt"/>
              </a:rPr>
              <a:t>with</a:t>
            </a:r>
            <a:r>
              <a:rPr lang="nb-NO" sz="1400" dirty="0">
                <a:latin typeface="+mj-lt"/>
              </a:rPr>
              <a:t> intensive training in </a:t>
            </a:r>
            <a:r>
              <a:rPr lang="nb-NO" sz="1400" dirty="0" err="1">
                <a:latin typeface="+mj-lt"/>
              </a:rPr>
              <a:t>computing</a:t>
            </a:r>
            <a:r>
              <a:rPr lang="nb-NO" sz="1400" dirty="0">
                <a:latin typeface="+mj-lt"/>
              </a:rPr>
              <a:t> – providing </a:t>
            </a:r>
            <a:r>
              <a:rPr lang="nb-NO" sz="1400" dirty="0" err="1">
                <a:latin typeface="+mj-lt"/>
              </a:rPr>
              <a:t>the</a:t>
            </a:r>
            <a:r>
              <a:rPr lang="nb-NO" sz="1400" dirty="0">
                <a:latin typeface="+mj-lt"/>
              </a:rPr>
              <a:t> skills </a:t>
            </a:r>
            <a:r>
              <a:rPr lang="nb-NO" sz="1400" dirty="0" err="1">
                <a:latin typeface="+mj-lt"/>
              </a:rPr>
              <a:t>needed</a:t>
            </a:r>
            <a:r>
              <a:rPr lang="nb-NO" sz="1400" dirty="0">
                <a:latin typeface="+mj-lt"/>
              </a:rPr>
              <a:t> to </a:t>
            </a:r>
            <a:r>
              <a:rPr lang="nb-NO" sz="1400" dirty="0" err="1">
                <a:latin typeface="+mj-lt"/>
              </a:rPr>
              <a:t>digitally</a:t>
            </a:r>
            <a:r>
              <a:rPr lang="nb-NO" sz="1400" dirty="0">
                <a:latin typeface="+mj-lt"/>
              </a:rPr>
              <a:t> </a:t>
            </a:r>
            <a:r>
              <a:rPr lang="nb-NO" sz="1400" dirty="0" err="1">
                <a:latin typeface="+mj-lt"/>
              </a:rPr>
              <a:t>transform</a:t>
            </a:r>
            <a:r>
              <a:rPr lang="nb-NO" sz="1400" dirty="0">
                <a:latin typeface="+mj-lt"/>
              </a:rPr>
              <a:t> science, </a:t>
            </a:r>
            <a:r>
              <a:rPr lang="nb-NO" sz="1400" dirty="0" err="1">
                <a:latin typeface="+mj-lt"/>
              </a:rPr>
              <a:t>industry</a:t>
            </a:r>
            <a:r>
              <a:rPr lang="nb-NO" sz="1400" dirty="0">
                <a:latin typeface="+mj-lt"/>
              </a:rPr>
              <a:t> and </a:t>
            </a:r>
            <a:r>
              <a:rPr lang="nb-NO" sz="1400" dirty="0" err="1">
                <a:latin typeface="+mj-lt"/>
              </a:rPr>
              <a:t>society</a:t>
            </a:r>
            <a:r>
              <a:rPr lang="nb-NO" sz="1400" dirty="0">
                <a:latin typeface="+mj-lt"/>
              </a:rPr>
              <a:t>.</a:t>
            </a:r>
          </a:p>
        </p:txBody>
      </p:sp>
      <p:sp>
        <p:nvSpPr>
          <p:cNvPr id="37" name="TextBox 36">
            <a:extLst>
              <a:ext uri="{FF2B5EF4-FFF2-40B4-BE49-F238E27FC236}">
                <a16:creationId xmlns:a16="http://schemas.microsoft.com/office/drawing/2014/main" id="{994D7ECF-EEA4-C146-9AC9-FCF5DA256B57}"/>
              </a:ext>
            </a:extLst>
          </p:cNvPr>
          <p:cNvSpPr txBox="1"/>
          <p:nvPr/>
        </p:nvSpPr>
        <p:spPr>
          <a:xfrm>
            <a:off x="7135454" y="3283853"/>
            <a:ext cx="1603301" cy="923330"/>
          </a:xfrm>
          <a:prstGeom prst="rect">
            <a:avLst/>
          </a:prstGeom>
          <a:noFill/>
        </p:spPr>
        <p:txBody>
          <a:bodyPr wrap="square" rtlCol="0">
            <a:spAutoFit/>
          </a:bodyPr>
          <a:lstStyle/>
          <a:p>
            <a:r>
              <a:rPr lang="nb-NO" dirty="0">
                <a:latin typeface="+mj-lt"/>
              </a:rPr>
              <a:t>Courses in </a:t>
            </a:r>
            <a:r>
              <a:rPr lang="nb-NO" dirty="0" err="1">
                <a:latin typeface="+mj-lt"/>
              </a:rPr>
              <a:t>computing</a:t>
            </a:r>
            <a:r>
              <a:rPr lang="nb-NO" dirty="0">
                <a:latin typeface="+mj-lt"/>
              </a:rPr>
              <a:t> and data science</a:t>
            </a:r>
          </a:p>
        </p:txBody>
      </p:sp>
      <p:sp>
        <p:nvSpPr>
          <p:cNvPr id="3" name="Rectangle 2">
            <a:extLst>
              <a:ext uri="{FF2B5EF4-FFF2-40B4-BE49-F238E27FC236}">
                <a16:creationId xmlns:a16="http://schemas.microsoft.com/office/drawing/2014/main" id="{6E4B8D4C-E95D-4D46-BAFE-7EB8147155EE}"/>
              </a:ext>
            </a:extLst>
          </p:cNvPr>
          <p:cNvSpPr/>
          <p:nvPr/>
        </p:nvSpPr>
        <p:spPr>
          <a:xfrm>
            <a:off x="390887" y="5023098"/>
            <a:ext cx="2095501" cy="984885"/>
          </a:xfrm>
          <a:prstGeom prst="rect">
            <a:avLst/>
          </a:prstGeom>
        </p:spPr>
        <p:txBody>
          <a:bodyPr wrap="square">
            <a:spAutoFit/>
          </a:bodyPr>
          <a:lstStyle/>
          <a:p>
            <a:r>
              <a:rPr lang="nb-NO" sz="2000" b="1" dirty="0" err="1">
                <a:solidFill>
                  <a:srgbClr val="444444"/>
                </a:solidFill>
                <a:latin typeface="+mj-lt"/>
              </a:rPr>
              <a:t>ProFag</a:t>
            </a:r>
            <a:r>
              <a:rPr lang="nb-NO" sz="2000" b="1" dirty="0">
                <a:solidFill>
                  <a:srgbClr val="444444"/>
                </a:solidFill>
                <a:latin typeface="+mj-lt"/>
              </a:rPr>
              <a:t>: </a:t>
            </a:r>
            <a:r>
              <a:rPr lang="nb-NO" sz="2000" dirty="0">
                <a:solidFill>
                  <a:srgbClr val="444444"/>
                </a:solidFill>
                <a:latin typeface="+mj-lt"/>
              </a:rPr>
              <a:t>Realfaglig Programmering </a:t>
            </a:r>
            <a:r>
              <a:rPr lang="nb-NO" dirty="0">
                <a:solidFill>
                  <a:srgbClr val="444444"/>
                </a:solidFill>
                <a:latin typeface="+mj-lt"/>
              </a:rPr>
              <a:t> for </a:t>
            </a:r>
            <a:r>
              <a:rPr lang="nb-NO" dirty="0" err="1">
                <a:solidFill>
                  <a:srgbClr val="444444"/>
                </a:solidFill>
                <a:latin typeface="+mj-lt"/>
              </a:rPr>
              <a:t>FAGenes</a:t>
            </a:r>
            <a:r>
              <a:rPr lang="nb-NO" dirty="0">
                <a:solidFill>
                  <a:srgbClr val="444444"/>
                </a:solidFill>
                <a:latin typeface="+mj-lt"/>
              </a:rPr>
              <a:t> skyld</a:t>
            </a:r>
            <a:endParaRPr lang="en-NO" dirty="0">
              <a:latin typeface="+mj-lt"/>
            </a:endParaRPr>
          </a:p>
        </p:txBody>
      </p:sp>
      <p:pic>
        <p:nvPicPr>
          <p:cNvPr id="42" name="Picture 41">
            <a:extLst>
              <a:ext uri="{FF2B5EF4-FFF2-40B4-BE49-F238E27FC236}">
                <a16:creationId xmlns:a16="http://schemas.microsoft.com/office/drawing/2014/main" id="{973993F0-7245-9947-916C-01CB002B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299" y="4839050"/>
            <a:ext cx="3311374" cy="1545672"/>
          </a:xfrm>
          <a:prstGeom prst="rect">
            <a:avLst/>
          </a:prstGeom>
        </p:spPr>
      </p:pic>
      <p:pic>
        <p:nvPicPr>
          <p:cNvPr id="2050" name="Picture 2" descr="logo">
            <a:extLst>
              <a:ext uri="{FF2B5EF4-FFF2-40B4-BE49-F238E27FC236}">
                <a16:creationId xmlns:a16="http://schemas.microsoft.com/office/drawing/2014/main" id="{846C3B6C-6F36-F84C-BA57-CD50C221D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891" y="4926389"/>
            <a:ext cx="2407228" cy="39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59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96002" y="3422071"/>
            <a:ext cx="6095997" cy="3435927"/>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 y="3422072"/>
            <a:ext cx="6096000" cy="343592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96002" y="0"/>
            <a:ext cx="6095998" cy="3422072"/>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2"/>
            <a:ext cx="6096000" cy="342207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87486" y="2043545"/>
            <a:ext cx="5301378" cy="2985655"/>
          </a:xfrm>
          <a:prstGeom prst="rect">
            <a:avLst/>
          </a:prstGeom>
          <a:solidFill>
            <a:schemeClr val="bg1"/>
          </a:solidFill>
          <a:ln>
            <a:no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3683175" y="3659386"/>
            <a:ext cx="4781823" cy="1369815"/>
          </a:xfrm>
        </p:spPr>
        <p:txBody>
          <a:bodyPr>
            <a:noAutofit/>
          </a:bodyPr>
          <a:lstStyle/>
          <a:p>
            <a:pPr marL="0" indent="0" defTabSz="685800">
              <a:spcBef>
                <a:spcPts val="0"/>
              </a:spcBef>
              <a:buNone/>
              <a:defRPr/>
            </a:pPr>
            <a:r>
              <a:rPr lang="en-US" sz="2100" b="1">
                <a:latin typeface="+mj-lt"/>
              </a:rPr>
              <a:t>Vision “</a:t>
            </a:r>
            <a:r>
              <a:rPr lang="en-US" sz="2100">
                <a:latin typeface="+mj-lt"/>
              </a:rPr>
              <a:t>an </a:t>
            </a:r>
            <a:r>
              <a:rPr lang="en-US" sz="2100">
                <a:solidFill>
                  <a:srgbClr val="FF0000"/>
                </a:solidFill>
                <a:latin typeface="+mj-lt"/>
              </a:rPr>
              <a:t>international hub </a:t>
            </a:r>
            <a:r>
              <a:rPr lang="en-US" sz="2100">
                <a:latin typeface="+mj-lt"/>
              </a:rPr>
              <a:t>for </a:t>
            </a:r>
            <a:r>
              <a:rPr lang="en-US" sz="2100">
                <a:solidFill>
                  <a:srgbClr val="0070C0"/>
                </a:solidFill>
                <a:latin typeface="+mj-lt"/>
              </a:rPr>
              <a:t>research-based integration </a:t>
            </a:r>
            <a:r>
              <a:rPr lang="en-US" sz="2100">
                <a:latin typeface="+mj-lt"/>
              </a:rPr>
              <a:t>of </a:t>
            </a:r>
            <a:r>
              <a:rPr lang="en-US" sz="2100">
                <a:solidFill>
                  <a:srgbClr val="00B050"/>
                </a:solidFill>
                <a:latin typeface="+mj-lt"/>
              </a:rPr>
              <a:t>computational methods</a:t>
            </a:r>
            <a:r>
              <a:rPr lang="en-US" sz="2100">
                <a:latin typeface="+mj-lt"/>
              </a:rPr>
              <a:t> in education”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8533" y="2214258"/>
            <a:ext cx="4946464" cy="1294552"/>
          </a:xfrm>
          <a:prstGeom prst="rect">
            <a:avLst/>
          </a:prstGeom>
        </p:spPr>
      </p:pic>
      <p:sp>
        <p:nvSpPr>
          <p:cNvPr id="7" name="TextBox 6"/>
          <p:cNvSpPr txBox="1"/>
          <p:nvPr/>
        </p:nvSpPr>
        <p:spPr>
          <a:xfrm>
            <a:off x="2065747" y="503858"/>
            <a:ext cx="2935744" cy="954107"/>
          </a:xfrm>
          <a:prstGeom prst="rect">
            <a:avLst/>
          </a:prstGeom>
          <a:noFill/>
        </p:spPr>
        <p:txBody>
          <a:bodyPr wrap="square" rtlCol="0">
            <a:spAutoFit/>
          </a:bodyPr>
          <a:lstStyle/>
          <a:p>
            <a:r>
              <a:rPr lang="en-US" sz="2800"/>
              <a:t>Develop materials  and methods</a:t>
            </a:r>
          </a:p>
        </p:txBody>
      </p:sp>
      <p:sp>
        <p:nvSpPr>
          <p:cNvPr id="8" name="TextBox 7"/>
          <p:cNvSpPr txBox="1"/>
          <p:nvPr/>
        </p:nvSpPr>
        <p:spPr>
          <a:xfrm>
            <a:off x="6672328" y="503857"/>
            <a:ext cx="3235456" cy="954107"/>
          </a:xfrm>
          <a:prstGeom prst="rect">
            <a:avLst/>
          </a:prstGeom>
          <a:noFill/>
        </p:spPr>
        <p:txBody>
          <a:bodyPr wrap="square" rtlCol="0">
            <a:spAutoFit/>
          </a:bodyPr>
          <a:lstStyle/>
          <a:p>
            <a:r>
              <a:rPr lang="en-US" sz="2800"/>
              <a:t>Build educational research group</a:t>
            </a:r>
          </a:p>
        </p:txBody>
      </p:sp>
      <p:sp>
        <p:nvSpPr>
          <p:cNvPr id="9" name="TextBox 8"/>
          <p:cNvSpPr txBox="1"/>
          <p:nvPr/>
        </p:nvSpPr>
        <p:spPr>
          <a:xfrm>
            <a:off x="2065748" y="5463795"/>
            <a:ext cx="3736339" cy="954107"/>
          </a:xfrm>
          <a:prstGeom prst="rect">
            <a:avLst/>
          </a:prstGeom>
          <a:noFill/>
        </p:spPr>
        <p:txBody>
          <a:bodyPr wrap="square" rtlCol="0">
            <a:spAutoFit/>
          </a:bodyPr>
          <a:lstStyle/>
          <a:p>
            <a:r>
              <a:rPr lang="en-US" sz="2800"/>
              <a:t>Build culture for teaching and learning</a:t>
            </a:r>
          </a:p>
        </p:txBody>
      </p:sp>
      <p:sp>
        <p:nvSpPr>
          <p:cNvPr id="11" name="TextBox 10"/>
          <p:cNvSpPr txBox="1"/>
          <p:nvPr/>
        </p:nvSpPr>
        <p:spPr>
          <a:xfrm>
            <a:off x="6672328" y="5463796"/>
            <a:ext cx="3833072" cy="954107"/>
          </a:xfrm>
          <a:prstGeom prst="rect">
            <a:avLst/>
          </a:prstGeom>
          <a:noFill/>
        </p:spPr>
        <p:txBody>
          <a:bodyPr wrap="square" rtlCol="0">
            <a:spAutoFit/>
          </a:bodyPr>
          <a:lstStyle/>
          <a:p>
            <a:r>
              <a:rPr lang="en-US" sz="2800"/>
              <a:t>Disseminate nationally and internationally</a:t>
            </a:r>
          </a:p>
        </p:txBody>
      </p:sp>
    </p:spTree>
    <p:extLst>
      <p:ext uri="{BB962C8B-B14F-4D97-AF65-F5344CB8AC3E}">
        <p14:creationId xmlns:p14="http://schemas.microsoft.com/office/powerpoint/2010/main" val="150029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8594475-A64B-71F9-BEA7-E4DB727669ED}"/>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12" t="-1" r="3023" b="-1"/>
          <a:stretch/>
        </p:blipFill>
        <p:spPr>
          <a:xfrm>
            <a:off x="-190100" y="2913"/>
            <a:ext cx="12382100" cy="6855087"/>
          </a:xfrm>
          <a:prstGeom prst="rect">
            <a:avLst/>
          </a:prstGeom>
          <a:ln>
            <a:solidFill>
              <a:schemeClr val="accent1">
                <a:alpha val="31000"/>
              </a:schemeClr>
            </a:solidFill>
          </a:ln>
          <a:effectLst/>
        </p:spPr>
      </p:pic>
      <p:sp>
        <p:nvSpPr>
          <p:cNvPr id="15" name="Rounded Rectangle 14">
            <a:extLst>
              <a:ext uri="{FF2B5EF4-FFF2-40B4-BE49-F238E27FC236}">
                <a16:creationId xmlns:a16="http://schemas.microsoft.com/office/drawing/2014/main" id="{3E82EB7F-4D5F-9100-FBD5-1C440A6B989C}"/>
              </a:ext>
            </a:extLst>
          </p:cNvPr>
          <p:cNvSpPr/>
          <p:nvPr/>
        </p:nvSpPr>
        <p:spPr>
          <a:xfrm>
            <a:off x="1055440" y="4833156"/>
            <a:ext cx="10009112" cy="833110"/>
          </a:xfrm>
          <a:prstGeom prst="roundRect">
            <a:avLst>
              <a:gd name="adj" fmla="val 36623"/>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2" name="Title 1">
            <a:extLst>
              <a:ext uri="{FF2B5EF4-FFF2-40B4-BE49-F238E27FC236}">
                <a16:creationId xmlns:a16="http://schemas.microsoft.com/office/drawing/2014/main" id="{D49DCD2F-9068-F24E-B11C-2A6138BB3899}"/>
              </a:ext>
            </a:extLst>
          </p:cNvPr>
          <p:cNvSpPr>
            <a:spLocks noGrp="1"/>
          </p:cNvSpPr>
          <p:nvPr>
            <p:ph type="title"/>
          </p:nvPr>
        </p:nvSpPr>
        <p:spPr>
          <a:xfrm>
            <a:off x="609600" y="219626"/>
            <a:ext cx="10972800" cy="1143000"/>
          </a:xfrm>
        </p:spPr>
        <p:txBody>
          <a:bodyPr>
            <a:normAutofit/>
          </a:bodyPr>
          <a:lstStyle/>
          <a:p>
            <a:r>
              <a:rPr lang="nb-NO" dirty="0" err="1"/>
              <a:t>Opportunity</a:t>
            </a:r>
            <a:r>
              <a:rPr lang="nb-NO" dirty="0"/>
              <a:t> to </a:t>
            </a:r>
            <a:r>
              <a:rPr lang="nb-NO" dirty="0" err="1"/>
              <a:t>renew</a:t>
            </a:r>
            <a:r>
              <a:rPr lang="nb-NO" dirty="0"/>
              <a:t> </a:t>
            </a:r>
            <a:r>
              <a:rPr lang="nb-NO" dirty="0" err="1"/>
              <a:t>the</a:t>
            </a:r>
            <a:r>
              <a:rPr lang="nb-NO" dirty="0"/>
              <a:t> curriculum</a:t>
            </a:r>
          </a:p>
        </p:txBody>
      </p:sp>
      <p:sp>
        <p:nvSpPr>
          <p:cNvPr id="4" name="Rounded Rectangle 3">
            <a:extLst>
              <a:ext uri="{FF2B5EF4-FFF2-40B4-BE49-F238E27FC236}">
                <a16:creationId xmlns:a16="http://schemas.microsoft.com/office/drawing/2014/main" id="{FE0C857F-3235-25F5-713F-C33AF52990BA}"/>
              </a:ext>
            </a:extLst>
          </p:cNvPr>
          <p:cNvSpPr/>
          <p:nvPr/>
        </p:nvSpPr>
        <p:spPr>
          <a:xfrm>
            <a:off x="1055440" y="1988840"/>
            <a:ext cx="2808312" cy="1944216"/>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6" name="Rounded Rectangle 5">
            <a:extLst>
              <a:ext uri="{FF2B5EF4-FFF2-40B4-BE49-F238E27FC236}">
                <a16:creationId xmlns:a16="http://schemas.microsoft.com/office/drawing/2014/main" id="{87E6F319-F863-6C1C-E8CD-3117F0268D3F}"/>
              </a:ext>
            </a:extLst>
          </p:cNvPr>
          <p:cNvSpPr/>
          <p:nvPr/>
        </p:nvSpPr>
        <p:spPr>
          <a:xfrm>
            <a:off x="4655840" y="1988840"/>
            <a:ext cx="2808312" cy="1944216"/>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 name="Rounded Rectangle 6">
            <a:extLst>
              <a:ext uri="{FF2B5EF4-FFF2-40B4-BE49-F238E27FC236}">
                <a16:creationId xmlns:a16="http://schemas.microsoft.com/office/drawing/2014/main" id="{3797795A-513B-0A99-629B-327643DE5119}"/>
              </a:ext>
            </a:extLst>
          </p:cNvPr>
          <p:cNvSpPr/>
          <p:nvPr/>
        </p:nvSpPr>
        <p:spPr>
          <a:xfrm>
            <a:off x="8256240" y="1988840"/>
            <a:ext cx="2808312" cy="1944216"/>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78ADD247-605D-E858-D968-A8F24396BBB1}"/>
              </a:ext>
            </a:extLst>
          </p:cNvPr>
          <p:cNvSpPr txBox="1"/>
          <p:nvPr/>
        </p:nvSpPr>
        <p:spPr>
          <a:xfrm>
            <a:off x="1055440" y="2360783"/>
            <a:ext cx="2808312" cy="1200329"/>
          </a:xfrm>
          <a:prstGeom prst="rect">
            <a:avLst/>
          </a:prstGeom>
          <a:noFill/>
        </p:spPr>
        <p:txBody>
          <a:bodyPr wrap="square" rtlCol="0">
            <a:spAutoFit/>
          </a:bodyPr>
          <a:lstStyle/>
          <a:p>
            <a:pPr algn="ctr"/>
            <a:r>
              <a:rPr lang="en-NO" sz="2400" dirty="0">
                <a:latin typeface="Calibri" panose="020F0502020204030204" pitchFamily="34" charset="0"/>
                <a:cs typeface="Calibri" panose="020F0502020204030204" pitchFamily="34" charset="0"/>
              </a:rPr>
              <a:t>New contents in courses and programs</a:t>
            </a:r>
          </a:p>
        </p:txBody>
      </p:sp>
      <p:sp>
        <p:nvSpPr>
          <p:cNvPr id="10" name="TextBox 9">
            <a:extLst>
              <a:ext uri="{FF2B5EF4-FFF2-40B4-BE49-F238E27FC236}">
                <a16:creationId xmlns:a16="http://schemas.microsoft.com/office/drawing/2014/main" id="{9E3E4F55-DA24-9B71-D98E-A7739C3EAAEE}"/>
              </a:ext>
            </a:extLst>
          </p:cNvPr>
          <p:cNvSpPr txBox="1"/>
          <p:nvPr/>
        </p:nvSpPr>
        <p:spPr>
          <a:xfrm>
            <a:off x="4655840" y="2360783"/>
            <a:ext cx="2808312" cy="1200329"/>
          </a:xfrm>
          <a:prstGeom prst="rect">
            <a:avLst/>
          </a:prstGeom>
          <a:noFill/>
        </p:spPr>
        <p:txBody>
          <a:bodyPr wrap="square" rtlCol="0">
            <a:spAutoFit/>
          </a:bodyPr>
          <a:lstStyle/>
          <a:p>
            <a:pPr algn="ctr"/>
            <a:r>
              <a:rPr lang="en-NO" sz="2400" dirty="0">
                <a:latin typeface="Calibri" panose="020F0502020204030204" pitchFamily="34" charset="0"/>
                <a:cs typeface="Calibri" panose="020F0502020204030204" pitchFamily="34" charset="0"/>
              </a:rPr>
              <a:t>Unique opportunity for disciplinary renewal</a:t>
            </a:r>
          </a:p>
        </p:txBody>
      </p:sp>
      <p:sp>
        <p:nvSpPr>
          <p:cNvPr id="11" name="TextBox 10">
            <a:extLst>
              <a:ext uri="{FF2B5EF4-FFF2-40B4-BE49-F238E27FC236}">
                <a16:creationId xmlns:a16="http://schemas.microsoft.com/office/drawing/2014/main" id="{7616961F-2C8C-101E-E753-43D456C33469}"/>
              </a:ext>
            </a:extLst>
          </p:cNvPr>
          <p:cNvSpPr txBox="1"/>
          <p:nvPr/>
        </p:nvSpPr>
        <p:spPr>
          <a:xfrm>
            <a:off x="8256240" y="2360783"/>
            <a:ext cx="2808312" cy="1200329"/>
          </a:xfrm>
          <a:prstGeom prst="rect">
            <a:avLst/>
          </a:prstGeom>
          <a:noFill/>
        </p:spPr>
        <p:txBody>
          <a:bodyPr wrap="square" rtlCol="0">
            <a:spAutoFit/>
          </a:bodyPr>
          <a:lstStyle/>
          <a:p>
            <a:pPr algn="ctr"/>
            <a:r>
              <a:rPr lang="en-NO" sz="2400" dirty="0">
                <a:latin typeface="Calibri" panose="020F0502020204030204" pitchFamily="34" charset="0"/>
                <a:cs typeface="Calibri" panose="020F0502020204030204" pitchFamily="34" charset="0"/>
              </a:rPr>
              <a:t>Integrate computing in disciplinary contexts</a:t>
            </a:r>
          </a:p>
        </p:txBody>
      </p:sp>
      <p:sp>
        <p:nvSpPr>
          <p:cNvPr id="12" name="TextBox 11">
            <a:extLst>
              <a:ext uri="{FF2B5EF4-FFF2-40B4-BE49-F238E27FC236}">
                <a16:creationId xmlns:a16="http://schemas.microsoft.com/office/drawing/2014/main" id="{000B8F23-AF31-F56D-A414-1A8A34CDB329}"/>
              </a:ext>
            </a:extLst>
          </p:cNvPr>
          <p:cNvSpPr txBox="1"/>
          <p:nvPr/>
        </p:nvSpPr>
        <p:spPr>
          <a:xfrm>
            <a:off x="1055440" y="5019563"/>
            <a:ext cx="10009112" cy="461665"/>
          </a:xfrm>
          <a:prstGeom prst="rect">
            <a:avLst/>
          </a:prstGeom>
          <a:noFill/>
        </p:spPr>
        <p:txBody>
          <a:bodyPr wrap="square">
            <a:spAutoFit/>
          </a:bodyPr>
          <a:lstStyle/>
          <a:p>
            <a:pPr algn="ctr"/>
            <a:r>
              <a:rPr lang="nb-NO" sz="2400" dirty="0" err="1">
                <a:latin typeface="+mj-lt"/>
              </a:rPr>
              <a:t>Requires</a:t>
            </a:r>
            <a:r>
              <a:rPr lang="nb-NO" sz="2400" dirty="0">
                <a:latin typeface="+mj-lt"/>
              </a:rPr>
              <a:t> a cross-</a:t>
            </a:r>
            <a:r>
              <a:rPr lang="nb-NO" sz="2400" dirty="0" err="1">
                <a:latin typeface="+mj-lt"/>
              </a:rPr>
              <a:t>disciplinary</a:t>
            </a:r>
            <a:r>
              <a:rPr lang="nb-NO" sz="2400" dirty="0">
                <a:latin typeface="+mj-lt"/>
              </a:rPr>
              <a:t> </a:t>
            </a:r>
            <a:r>
              <a:rPr lang="nb-NO" sz="2400" dirty="0" err="1">
                <a:latin typeface="+mj-lt"/>
              </a:rPr>
              <a:t>collaboration</a:t>
            </a:r>
            <a:r>
              <a:rPr lang="nb-NO" sz="2400" dirty="0">
                <a:latin typeface="+mj-lt"/>
              </a:rPr>
              <a:t> </a:t>
            </a:r>
            <a:r>
              <a:rPr lang="nb-NO" sz="2400" dirty="0" err="1">
                <a:latin typeface="+mj-lt"/>
              </a:rPr>
              <a:t>on</a:t>
            </a:r>
            <a:r>
              <a:rPr lang="nb-NO" sz="2400" dirty="0">
                <a:latin typeface="+mj-lt"/>
              </a:rPr>
              <a:t> </a:t>
            </a:r>
            <a:r>
              <a:rPr lang="nb-NO" sz="2400" dirty="0" err="1">
                <a:latin typeface="+mj-lt"/>
              </a:rPr>
              <a:t>education</a:t>
            </a:r>
            <a:endParaRPr lang="nb-NO" sz="2400" dirty="0">
              <a:latin typeface="+mj-lt"/>
            </a:endParaRPr>
          </a:p>
        </p:txBody>
      </p:sp>
    </p:spTree>
    <p:extLst>
      <p:ext uri="{BB962C8B-B14F-4D97-AF65-F5344CB8AC3E}">
        <p14:creationId xmlns:p14="http://schemas.microsoft.com/office/powerpoint/2010/main" val="406254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138421-CEBD-2740-87B6-03B7155ECD06}"/>
              </a:ext>
            </a:extLst>
          </p:cNvPr>
          <p:cNvSpPr/>
          <p:nvPr/>
        </p:nvSpPr>
        <p:spPr>
          <a:xfrm>
            <a:off x="387473" y="6023112"/>
            <a:ext cx="1746019" cy="501420"/>
          </a:xfrm>
          <a:prstGeom prst="rect">
            <a:avLst/>
          </a:prstGeom>
          <a:solidFill>
            <a:srgbClr val="FF00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5" name="Title 1">
            <a:extLst>
              <a:ext uri="{FF2B5EF4-FFF2-40B4-BE49-F238E27FC236}">
                <a16:creationId xmlns:a16="http://schemas.microsoft.com/office/drawing/2014/main" id="{016AF38D-24FF-B940-A99F-8949A26CBA86}"/>
              </a:ext>
            </a:extLst>
          </p:cNvPr>
          <p:cNvSpPr txBox="1">
            <a:spLocks/>
          </p:cNvSpPr>
          <p:nvPr/>
        </p:nvSpPr>
        <p:spPr>
          <a:xfrm>
            <a:off x="609600" y="274638"/>
            <a:ext cx="109728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At the University of Oslo, programming is integrated in all science study programs and adapted to the disciplinary context</a:t>
            </a:r>
          </a:p>
        </p:txBody>
      </p:sp>
      <p:pic>
        <p:nvPicPr>
          <p:cNvPr id="62" name="Picture 61">
            <a:extLst>
              <a:ext uri="{FF2B5EF4-FFF2-40B4-BE49-F238E27FC236}">
                <a16:creationId xmlns:a16="http://schemas.microsoft.com/office/drawing/2014/main" id="{8C2AB580-CA4A-CA4E-BBE1-1D8EC6C3C8A4}"/>
              </a:ext>
            </a:extLst>
          </p:cNvPr>
          <p:cNvPicPr>
            <a:picLocks noChangeAspect="1"/>
          </p:cNvPicPr>
          <p:nvPr/>
        </p:nvPicPr>
        <p:blipFill>
          <a:blip r:embed="rId2"/>
          <a:stretch>
            <a:fillRect/>
          </a:stretch>
        </p:blipFill>
        <p:spPr>
          <a:xfrm>
            <a:off x="248325" y="3169633"/>
            <a:ext cx="2107294" cy="2083670"/>
          </a:xfrm>
          <a:prstGeom prst="rect">
            <a:avLst/>
          </a:prstGeom>
          <a:solidFill>
            <a:schemeClr val="bg1">
              <a:alpha val="80000"/>
            </a:schemeClr>
          </a:solidFill>
        </p:spPr>
      </p:pic>
      <p:pic>
        <p:nvPicPr>
          <p:cNvPr id="63" name="Picture 62">
            <a:extLst>
              <a:ext uri="{FF2B5EF4-FFF2-40B4-BE49-F238E27FC236}">
                <a16:creationId xmlns:a16="http://schemas.microsoft.com/office/drawing/2014/main" id="{359DA7B6-80BA-DA4B-94D3-8A1F22C1A8CC}"/>
              </a:ext>
            </a:extLst>
          </p:cNvPr>
          <p:cNvPicPr>
            <a:picLocks noChangeAspect="1"/>
          </p:cNvPicPr>
          <p:nvPr/>
        </p:nvPicPr>
        <p:blipFill>
          <a:blip r:embed="rId3"/>
          <a:stretch>
            <a:fillRect/>
          </a:stretch>
        </p:blipFill>
        <p:spPr>
          <a:xfrm>
            <a:off x="1505751" y="2636566"/>
            <a:ext cx="3117635" cy="3082684"/>
          </a:xfrm>
          <a:prstGeom prst="rect">
            <a:avLst/>
          </a:prstGeom>
          <a:solidFill>
            <a:schemeClr val="bg1">
              <a:alpha val="80000"/>
            </a:schemeClr>
          </a:solidFill>
        </p:spPr>
      </p:pic>
      <p:pic>
        <p:nvPicPr>
          <p:cNvPr id="73" name="Picture 72">
            <a:extLst>
              <a:ext uri="{FF2B5EF4-FFF2-40B4-BE49-F238E27FC236}">
                <a16:creationId xmlns:a16="http://schemas.microsoft.com/office/drawing/2014/main" id="{2F3A99EE-D9AB-3643-8CA6-D42B11653CFB}"/>
              </a:ext>
            </a:extLst>
          </p:cNvPr>
          <p:cNvPicPr>
            <a:picLocks noChangeAspect="1"/>
          </p:cNvPicPr>
          <p:nvPr/>
        </p:nvPicPr>
        <p:blipFill>
          <a:blip r:embed="rId4"/>
          <a:stretch>
            <a:fillRect/>
          </a:stretch>
        </p:blipFill>
        <p:spPr>
          <a:xfrm>
            <a:off x="3524079" y="2010539"/>
            <a:ext cx="4098273" cy="4052329"/>
          </a:xfrm>
          <a:prstGeom prst="rect">
            <a:avLst/>
          </a:prstGeom>
          <a:solidFill>
            <a:schemeClr val="bg1">
              <a:alpha val="80000"/>
            </a:schemeClr>
          </a:solidFill>
        </p:spPr>
      </p:pic>
      <p:pic>
        <p:nvPicPr>
          <p:cNvPr id="76" name="Picture 75">
            <a:extLst>
              <a:ext uri="{FF2B5EF4-FFF2-40B4-BE49-F238E27FC236}">
                <a16:creationId xmlns:a16="http://schemas.microsoft.com/office/drawing/2014/main" id="{405FEDD4-C90B-DA4D-BA96-DDA33EAA39DF}"/>
              </a:ext>
            </a:extLst>
          </p:cNvPr>
          <p:cNvPicPr>
            <a:picLocks noChangeAspect="1"/>
          </p:cNvPicPr>
          <p:nvPr/>
        </p:nvPicPr>
        <p:blipFill>
          <a:blip r:embed="rId5"/>
          <a:stretch>
            <a:fillRect/>
          </a:stretch>
        </p:blipFill>
        <p:spPr>
          <a:xfrm>
            <a:off x="6098234" y="1391091"/>
            <a:ext cx="5385155" cy="5336751"/>
          </a:xfrm>
          <a:prstGeom prst="rect">
            <a:avLst/>
          </a:prstGeom>
          <a:solidFill>
            <a:schemeClr val="bg1">
              <a:alpha val="80000"/>
            </a:schemeClr>
          </a:solidFill>
        </p:spPr>
      </p:pic>
      <p:sp>
        <p:nvSpPr>
          <p:cNvPr id="2" name="TextBox 1">
            <a:extLst>
              <a:ext uri="{FF2B5EF4-FFF2-40B4-BE49-F238E27FC236}">
                <a16:creationId xmlns:a16="http://schemas.microsoft.com/office/drawing/2014/main" id="{1FD35383-A3C8-4845-A44E-B495EF691B1D}"/>
              </a:ext>
            </a:extLst>
          </p:cNvPr>
          <p:cNvSpPr txBox="1"/>
          <p:nvPr/>
        </p:nvSpPr>
        <p:spPr>
          <a:xfrm>
            <a:off x="387473" y="6074689"/>
            <a:ext cx="1746019" cy="461665"/>
          </a:xfrm>
          <a:prstGeom prst="rect">
            <a:avLst/>
          </a:prstGeom>
          <a:noFill/>
        </p:spPr>
        <p:txBody>
          <a:bodyPr wrap="square" rtlCol="0">
            <a:spAutoFit/>
          </a:bodyPr>
          <a:lstStyle/>
          <a:p>
            <a:pPr algn="ctr"/>
            <a:r>
              <a:rPr lang="nb-NO" sz="2400" b="1" dirty="0">
                <a:latin typeface="+mj-lt"/>
              </a:rPr>
              <a:t>Schools</a:t>
            </a:r>
          </a:p>
        </p:txBody>
      </p:sp>
    </p:spTree>
    <p:extLst>
      <p:ext uri="{BB962C8B-B14F-4D97-AF65-F5344CB8AC3E}">
        <p14:creationId xmlns:p14="http://schemas.microsoft.com/office/powerpoint/2010/main" val="290088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138421-CEBD-2740-87B6-03B7155ECD06}"/>
              </a:ext>
            </a:extLst>
          </p:cNvPr>
          <p:cNvSpPr/>
          <p:nvPr/>
        </p:nvSpPr>
        <p:spPr>
          <a:xfrm>
            <a:off x="387473" y="6023112"/>
            <a:ext cx="1746019" cy="501420"/>
          </a:xfrm>
          <a:prstGeom prst="rect">
            <a:avLst/>
          </a:prstGeom>
          <a:solidFill>
            <a:srgbClr val="FF00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5" name="Title 1">
            <a:extLst>
              <a:ext uri="{FF2B5EF4-FFF2-40B4-BE49-F238E27FC236}">
                <a16:creationId xmlns:a16="http://schemas.microsoft.com/office/drawing/2014/main" id="{016AF38D-24FF-B940-A99F-8949A26CBA86}"/>
              </a:ext>
            </a:extLst>
          </p:cNvPr>
          <p:cNvSpPr txBox="1">
            <a:spLocks/>
          </p:cNvSpPr>
          <p:nvPr/>
        </p:nvSpPr>
        <p:spPr>
          <a:xfrm>
            <a:off x="609600" y="274638"/>
            <a:ext cx="109728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At the University of Oslo, programming is integrated in all science study programs and adapted to the disciplinary context</a:t>
            </a:r>
          </a:p>
        </p:txBody>
      </p:sp>
      <p:pic>
        <p:nvPicPr>
          <p:cNvPr id="62" name="Picture 61">
            <a:extLst>
              <a:ext uri="{FF2B5EF4-FFF2-40B4-BE49-F238E27FC236}">
                <a16:creationId xmlns:a16="http://schemas.microsoft.com/office/drawing/2014/main" id="{8C2AB580-CA4A-CA4E-BBE1-1D8EC6C3C8A4}"/>
              </a:ext>
            </a:extLst>
          </p:cNvPr>
          <p:cNvPicPr>
            <a:picLocks noChangeAspect="1"/>
          </p:cNvPicPr>
          <p:nvPr/>
        </p:nvPicPr>
        <p:blipFill>
          <a:blip r:embed="rId3"/>
          <a:stretch>
            <a:fillRect/>
          </a:stretch>
        </p:blipFill>
        <p:spPr>
          <a:xfrm>
            <a:off x="248325" y="3169633"/>
            <a:ext cx="2107294" cy="2083670"/>
          </a:xfrm>
          <a:prstGeom prst="rect">
            <a:avLst/>
          </a:prstGeom>
          <a:solidFill>
            <a:schemeClr val="bg1">
              <a:alpha val="80000"/>
            </a:schemeClr>
          </a:solidFill>
        </p:spPr>
      </p:pic>
      <p:pic>
        <p:nvPicPr>
          <p:cNvPr id="63" name="Picture 62">
            <a:extLst>
              <a:ext uri="{FF2B5EF4-FFF2-40B4-BE49-F238E27FC236}">
                <a16:creationId xmlns:a16="http://schemas.microsoft.com/office/drawing/2014/main" id="{359DA7B6-80BA-DA4B-94D3-8A1F22C1A8CC}"/>
              </a:ext>
            </a:extLst>
          </p:cNvPr>
          <p:cNvPicPr>
            <a:picLocks noChangeAspect="1"/>
          </p:cNvPicPr>
          <p:nvPr/>
        </p:nvPicPr>
        <p:blipFill>
          <a:blip r:embed="rId4"/>
          <a:stretch>
            <a:fillRect/>
          </a:stretch>
        </p:blipFill>
        <p:spPr>
          <a:xfrm>
            <a:off x="1505751" y="2636566"/>
            <a:ext cx="3117635" cy="3082684"/>
          </a:xfrm>
          <a:prstGeom prst="rect">
            <a:avLst/>
          </a:prstGeom>
          <a:solidFill>
            <a:schemeClr val="bg1">
              <a:alpha val="80000"/>
            </a:schemeClr>
          </a:solidFill>
        </p:spPr>
      </p:pic>
      <p:pic>
        <p:nvPicPr>
          <p:cNvPr id="73" name="Picture 72">
            <a:extLst>
              <a:ext uri="{FF2B5EF4-FFF2-40B4-BE49-F238E27FC236}">
                <a16:creationId xmlns:a16="http://schemas.microsoft.com/office/drawing/2014/main" id="{2F3A99EE-D9AB-3643-8CA6-D42B11653CFB}"/>
              </a:ext>
            </a:extLst>
          </p:cNvPr>
          <p:cNvPicPr>
            <a:picLocks noChangeAspect="1"/>
          </p:cNvPicPr>
          <p:nvPr/>
        </p:nvPicPr>
        <p:blipFill>
          <a:blip r:embed="rId5"/>
          <a:stretch>
            <a:fillRect/>
          </a:stretch>
        </p:blipFill>
        <p:spPr>
          <a:xfrm>
            <a:off x="3524079" y="2010539"/>
            <a:ext cx="4098273" cy="4052329"/>
          </a:xfrm>
          <a:prstGeom prst="rect">
            <a:avLst/>
          </a:prstGeom>
          <a:solidFill>
            <a:schemeClr val="bg1">
              <a:alpha val="80000"/>
            </a:schemeClr>
          </a:solidFill>
        </p:spPr>
      </p:pic>
      <p:pic>
        <p:nvPicPr>
          <p:cNvPr id="76" name="Picture 75">
            <a:extLst>
              <a:ext uri="{FF2B5EF4-FFF2-40B4-BE49-F238E27FC236}">
                <a16:creationId xmlns:a16="http://schemas.microsoft.com/office/drawing/2014/main" id="{405FEDD4-C90B-DA4D-BA96-DDA33EAA39DF}"/>
              </a:ext>
            </a:extLst>
          </p:cNvPr>
          <p:cNvPicPr>
            <a:picLocks noChangeAspect="1"/>
          </p:cNvPicPr>
          <p:nvPr/>
        </p:nvPicPr>
        <p:blipFill>
          <a:blip r:embed="rId6"/>
          <a:stretch>
            <a:fillRect/>
          </a:stretch>
        </p:blipFill>
        <p:spPr>
          <a:xfrm>
            <a:off x="6098234" y="1391091"/>
            <a:ext cx="5385155" cy="5336751"/>
          </a:xfrm>
          <a:prstGeom prst="rect">
            <a:avLst/>
          </a:prstGeom>
          <a:solidFill>
            <a:schemeClr val="bg1">
              <a:alpha val="80000"/>
            </a:schemeClr>
          </a:solidFill>
        </p:spPr>
      </p:pic>
      <p:sp>
        <p:nvSpPr>
          <p:cNvPr id="2" name="TextBox 1">
            <a:extLst>
              <a:ext uri="{FF2B5EF4-FFF2-40B4-BE49-F238E27FC236}">
                <a16:creationId xmlns:a16="http://schemas.microsoft.com/office/drawing/2014/main" id="{1FD35383-A3C8-4845-A44E-B495EF691B1D}"/>
              </a:ext>
            </a:extLst>
          </p:cNvPr>
          <p:cNvSpPr txBox="1"/>
          <p:nvPr/>
        </p:nvSpPr>
        <p:spPr>
          <a:xfrm>
            <a:off x="387473" y="6074689"/>
            <a:ext cx="1746019" cy="461665"/>
          </a:xfrm>
          <a:prstGeom prst="rect">
            <a:avLst/>
          </a:prstGeom>
          <a:noFill/>
        </p:spPr>
        <p:txBody>
          <a:bodyPr wrap="square" rtlCol="0">
            <a:spAutoFit/>
          </a:bodyPr>
          <a:lstStyle/>
          <a:p>
            <a:pPr algn="ctr"/>
            <a:r>
              <a:rPr lang="nb-NO" sz="2400" b="1" dirty="0">
                <a:latin typeface="+mj-lt"/>
              </a:rPr>
              <a:t>Schools</a:t>
            </a:r>
          </a:p>
        </p:txBody>
      </p:sp>
      <p:sp>
        <p:nvSpPr>
          <p:cNvPr id="5" name="Up Arrow 4">
            <a:extLst>
              <a:ext uri="{FF2B5EF4-FFF2-40B4-BE49-F238E27FC236}">
                <a16:creationId xmlns:a16="http://schemas.microsoft.com/office/drawing/2014/main" id="{C0809524-592A-2BB0-4F0D-F7F20873CEED}"/>
              </a:ext>
            </a:extLst>
          </p:cNvPr>
          <p:cNvSpPr/>
          <p:nvPr/>
        </p:nvSpPr>
        <p:spPr>
          <a:xfrm>
            <a:off x="7248128" y="2824209"/>
            <a:ext cx="1125004" cy="1717707"/>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4" name="Up Arrow 13">
            <a:extLst>
              <a:ext uri="{FF2B5EF4-FFF2-40B4-BE49-F238E27FC236}">
                <a16:creationId xmlns:a16="http://schemas.microsoft.com/office/drawing/2014/main" id="{AE498288-0A85-3F7F-7B8D-757AFF42DCFF}"/>
              </a:ext>
            </a:extLst>
          </p:cNvPr>
          <p:cNvSpPr/>
          <p:nvPr/>
        </p:nvSpPr>
        <p:spPr>
          <a:xfrm>
            <a:off x="4362423" y="3108618"/>
            <a:ext cx="959581" cy="1465132"/>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5" name="Up Arrow 14">
            <a:extLst>
              <a:ext uri="{FF2B5EF4-FFF2-40B4-BE49-F238E27FC236}">
                <a16:creationId xmlns:a16="http://schemas.microsoft.com/office/drawing/2014/main" id="{BAD561BE-9397-6837-2F0B-674FB6D34055}"/>
              </a:ext>
            </a:extLst>
          </p:cNvPr>
          <p:cNvSpPr/>
          <p:nvPr/>
        </p:nvSpPr>
        <p:spPr>
          <a:xfrm>
            <a:off x="2133461" y="3429000"/>
            <a:ext cx="718375" cy="1096848"/>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6" name="Up Arrow 15">
            <a:extLst>
              <a:ext uri="{FF2B5EF4-FFF2-40B4-BE49-F238E27FC236}">
                <a16:creationId xmlns:a16="http://schemas.microsoft.com/office/drawing/2014/main" id="{6BF839C4-B280-7431-C068-5AE6DAC93C40}"/>
              </a:ext>
            </a:extLst>
          </p:cNvPr>
          <p:cNvSpPr/>
          <p:nvPr/>
        </p:nvSpPr>
        <p:spPr>
          <a:xfrm>
            <a:off x="674214" y="3767655"/>
            <a:ext cx="496575" cy="758193"/>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26176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138421-CEBD-2740-87B6-03B7155ECD06}"/>
              </a:ext>
            </a:extLst>
          </p:cNvPr>
          <p:cNvSpPr/>
          <p:nvPr/>
        </p:nvSpPr>
        <p:spPr>
          <a:xfrm>
            <a:off x="387473" y="6023112"/>
            <a:ext cx="1746019" cy="501420"/>
          </a:xfrm>
          <a:prstGeom prst="rect">
            <a:avLst/>
          </a:prstGeom>
          <a:solidFill>
            <a:srgbClr val="FF000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5" name="Title 1">
            <a:extLst>
              <a:ext uri="{FF2B5EF4-FFF2-40B4-BE49-F238E27FC236}">
                <a16:creationId xmlns:a16="http://schemas.microsoft.com/office/drawing/2014/main" id="{016AF38D-24FF-B940-A99F-8949A26CBA86}"/>
              </a:ext>
            </a:extLst>
          </p:cNvPr>
          <p:cNvSpPr txBox="1">
            <a:spLocks/>
          </p:cNvSpPr>
          <p:nvPr/>
        </p:nvSpPr>
        <p:spPr>
          <a:xfrm>
            <a:off x="609600" y="274638"/>
            <a:ext cx="109728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At the University of Oslo, programming is integrated in all science study programs and adapted to the disciplinary context</a:t>
            </a:r>
          </a:p>
        </p:txBody>
      </p:sp>
      <p:pic>
        <p:nvPicPr>
          <p:cNvPr id="62" name="Picture 61">
            <a:extLst>
              <a:ext uri="{FF2B5EF4-FFF2-40B4-BE49-F238E27FC236}">
                <a16:creationId xmlns:a16="http://schemas.microsoft.com/office/drawing/2014/main" id="{8C2AB580-CA4A-CA4E-BBE1-1D8EC6C3C8A4}"/>
              </a:ext>
            </a:extLst>
          </p:cNvPr>
          <p:cNvPicPr>
            <a:picLocks noChangeAspect="1"/>
          </p:cNvPicPr>
          <p:nvPr/>
        </p:nvPicPr>
        <p:blipFill>
          <a:blip r:embed="rId3"/>
          <a:stretch>
            <a:fillRect/>
          </a:stretch>
        </p:blipFill>
        <p:spPr>
          <a:xfrm>
            <a:off x="248325" y="3169633"/>
            <a:ext cx="2107294" cy="2083670"/>
          </a:xfrm>
          <a:prstGeom prst="rect">
            <a:avLst/>
          </a:prstGeom>
          <a:solidFill>
            <a:schemeClr val="bg1">
              <a:alpha val="80000"/>
            </a:schemeClr>
          </a:solidFill>
        </p:spPr>
      </p:pic>
      <p:pic>
        <p:nvPicPr>
          <p:cNvPr id="63" name="Picture 62">
            <a:extLst>
              <a:ext uri="{FF2B5EF4-FFF2-40B4-BE49-F238E27FC236}">
                <a16:creationId xmlns:a16="http://schemas.microsoft.com/office/drawing/2014/main" id="{359DA7B6-80BA-DA4B-94D3-8A1F22C1A8CC}"/>
              </a:ext>
            </a:extLst>
          </p:cNvPr>
          <p:cNvPicPr>
            <a:picLocks noChangeAspect="1"/>
          </p:cNvPicPr>
          <p:nvPr/>
        </p:nvPicPr>
        <p:blipFill>
          <a:blip r:embed="rId4"/>
          <a:stretch>
            <a:fillRect/>
          </a:stretch>
        </p:blipFill>
        <p:spPr>
          <a:xfrm>
            <a:off x="1505751" y="2636566"/>
            <a:ext cx="3117635" cy="3082684"/>
          </a:xfrm>
          <a:prstGeom prst="rect">
            <a:avLst/>
          </a:prstGeom>
          <a:solidFill>
            <a:schemeClr val="bg1">
              <a:alpha val="80000"/>
            </a:schemeClr>
          </a:solidFill>
        </p:spPr>
      </p:pic>
      <p:pic>
        <p:nvPicPr>
          <p:cNvPr id="73" name="Picture 72">
            <a:extLst>
              <a:ext uri="{FF2B5EF4-FFF2-40B4-BE49-F238E27FC236}">
                <a16:creationId xmlns:a16="http://schemas.microsoft.com/office/drawing/2014/main" id="{2F3A99EE-D9AB-3643-8CA6-D42B11653CFB}"/>
              </a:ext>
            </a:extLst>
          </p:cNvPr>
          <p:cNvPicPr>
            <a:picLocks noChangeAspect="1"/>
          </p:cNvPicPr>
          <p:nvPr/>
        </p:nvPicPr>
        <p:blipFill>
          <a:blip r:embed="rId5"/>
          <a:stretch>
            <a:fillRect/>
          </a:stretch>
        </p:blipFill>
        <p:spPr>
          <a:xfrm>
            <a:off x="3524079" y="2010539"/>
            <a:ext cx="4098273" cy="4052329"/>
          </a:xfrm>
          <a:prstGeom prst="rect">
            <a:avLst/>
          </a:prstGeom>
          <a:solidFill>
            <a:schemeClr val="bg1">
              <a:alpha val="80000"/>
            </a:schemeClr>
          </a:solidFill>
        </p:spPr>
      </p:pic>
      <p:pic>
        <p:nvPicPr>
          <p:cNvPr id="76" name="Picture 75">
            <a:extLst>
              <a:ext uri="{FF2B5EF4-FFF2-40B4-BE49-F238E27FC236}">
                <a16:creationId xmlns:a16="http://schemas.microsoft.com/office/drawing/2014/main" id="{405FEDD4-C90B-DA4D-BA96-DDA33EAA39DF}"/>
              </a:ext>
            </a:extLst>
          </p:cNvPr>
          <p:cNvPicPr>
            <a:picLocks noChangeAspect="1"/>
          </p:cNvPicPr>
          <p:nvPr/>
        </p:nvPicPr>
        <p:blipFill>
          <a:blip r:embed="rId6"/>
          <a:stretch>
            <a:fillRect/>
          </a:stretch>
        </p:blipFill>
        <p:spPr>
          <a:xfrm>
            <a:off x="6098234" y="1391091"/>
            <a:ext cx="5385155" cy="5336751"/>
          </a:xfrm>
          <a:prstGeom prst="rect">
            <a:avLst/>
          </a:prstGeom>
          <a:solidFill>
            <a:schemeClr val="bg1">
              <a:alpha val="80000"/>
            </a:schemeClr>
          </a:solidFill>
        </p:spPr>
      </p:pic>
      <p:sp>
        <p:nvSpPr>
          <p:cNvPr id="2" name="TextBox 1">
            <a:extLst>
              <a:ext uri="{FF2B5EF4-FFF2-40B4-BE49-F238E27FC236}">
                <a16:creationId xmlns:a16="http://schemas.microsoft.com/office/drawing/2014/main" id="{1FD35383-A3C8-4845-A44E-B495EF691B1D}"/>
              </a:ext>
            </a:extLst>
          </p:cNvPr>
          <p:cNvSpPr txBox="1"/>
          <p:nvPr/>
        </p:nvSpPr>
        <p:spPr>
          <a:xfrm>
            <a:off x="387473" y="6074689"/>
            <a:ext cx="1746019" cy="461665"/>
          </a:xfrm>
          <a:prstGeom prst="rect">
            <a:avLst/>
          </a:prstGeom>
          <a:noFill/>
        </p:spPr>
        <p:txBody>
          <a:bodyPr wrap="square" rtlCol="0">
            <a:spAutoFit/>
          </a:bodyPr>
          <a:lstStyle/>
          <a:p>
            <a:pPr algn="ctr"/>
            <a:r>
              <a:rPr lang="nb-NO" sz="2400" b="1" dirty="0">
                <a:latin typeface="+mj-lt"/>
              </a:rPr>
              <a:t>Schools</a:t>
            </a:r>
          </a:p>
        </p:txBody>
      </p:sp>
      <p:sp>
        <p:nvSpPr>
          <p:cNvPr id="5" name="Up Arrow 4">
            <a:extLst>
              <a:ext uri="{FF2B5EF4-FFF2-40B4-BE49-F238E27FC236}">
                <a16:creationId xmlns:a16="http://schemas.microsoft.com/office/drawing/2014/main" id="{C0809524-592A-2BB0-4F0D-F7F20873CEED}"/>
              </a:ext>
            </a:extLst>
          </p:cNvPr>
          <p:cNvSpPr/>
          <p:nvPr/>
        </p:nvSpPr>
        <p:spPr>
          <a:xfrm rot="2724759">
            <a:off x="8340232" y="3582855"/>
            <a:ext cx="1125004" cy="1717707"/>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3" name="Up Arrow 12">
            <a:extLst>
              <a:ext uri="{FF2B5EF4-FFF2-40B4-BE49-F238E27FC236}">
                <a16:creationId xmlns:a16="http://schemas.microsoft.com/office/drawing/2014/main" id="{05B676BE-8304-AC55-7C1C-92ABC6DADC37}"/>
              </a:ext>
            </a:extLst>
          </p:cNvPr>
          <p:cNvSpPr/>
          <p:nvPr/>
        </p:nvSpPr>
        <p:spPr>
          <a:xfrm rot="2724759">
            <a:off x="4257772" y="3676107"/>
            <a:ext cx="801716" cy="1224096"/>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7" name="Up Arrow 16">
            <a:extLst>
              <a:ext uri="{FF2B5EF4-FFF2-40B4-BE49-F238E27FC236}">
                <a16:creationId xmlns:a16="http://schemas.microsoft.com/office/drawing/2014/main" id="{050F33DB-CB22-4225-0D2E-41F3DCECC817}"/>
              </a:ext>
            </a:extLst>
          </p:cNvPr>
          <p:cNvSpPr/>
          <p:nvPr/>
        </p:nvSpPr>
        <p:spPr>
          <a:xfrm rot="2724759">
            <a:off x="2055244" y="3869474"/>
            <a:ext cx="625517" cy="955067"/>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8" name="Up Arrow 17">
            <a:extLst>
              <a:ext uri="{FF2B5EF4-FFF2-40B4-BE49-F238E27FC236}">
                <a16:creationId xmlns:a16="http://schemas.microsoft.com/office/drawing/2014/main" id="{319A7DF9-0628-3674-A719-ADD75D570C45}"/>
              </a:ext>
            </a:extLst>
          </p:cNvPr>
          <p:cNvSpPr/>
          <p:nvPr/>
        </p:nvSpPr>
        <p:spPr>
          <a:xfrm rot="2724759">
            <a:off x="550432" y="4011546"/>
            <a:ext cx="478047" cy="729903"/>
          </a:xfrm>
          <a:prstGeom prst="upArrow">
            <a:avLst/>
          </a:prstGeom>
          <a:solidFill>
            <a:srgbClr val="FFFF00"/>
          </a:solidFill>
          <a:effectLst>
            <a:outerShdw blurRad="228229" dist="38100" dir="2700000" sx="116475" sy="116475"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63896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1AE3-C47B-3D49-AFC5-7C8FD2CEAEBF}"/>
              </a:ext>
            </a:extLst>
          </p:cNvPr>
          <p:cNvSpPr>
            <a:spLocks noGrp="1"/>
          </p:cNvSpPr>
          <p:nvPr>
            <p:ph type="title"/>
          </p:nvPr>
        </p:nvSpPr>
        <p:spPr/>
        <p:txBody>
          <a:bodyPr/>
          <a:lstStyle/>
          <a:p>
            <a:r>
              <a:rPr lang="en-NO" dirty="0"/>
              <a:t>From skills to student agency</a:t>
            </a:r>
          </a:p>
        </p:txBody>
      </p:sp>
      <p:pic>
        <p:nvPicPr>
          <p:cNvPr id="4" name="Picture 3">
            <a:extLst>
              <a:ext uri="{FF2B5EF4-FFF2-40B4-BE49-F238E27FC236}">
                <a16:creationId xmlns:a16="http://schemas.microsoft.com/office/drawing/2014/main" id="{3F5AB9FB-03E8-894F-B538-A1C81CF6BA38}"/>
              </a:ext>
            </a:extLst>
          </p:cNvPr>
          <p:cNvPicPr>
            <a:picLocks noChangeAspect="1"/>
          </p:cNvPicPr>
          <p:nvPr/>
        </p:nvPicPr>
        <p:blipFill rotWithShape="1">
          <a:blip r:embed="rId2"/>
          <a:srcRect l="3573" t="12575" r="3957" b="4232"/>
          <a:stretch/>
        </p:blipFill>
        <p:spPr>
          <a:xfrm>
            <a:off x="5182057" y="1471502"/>
            <a:ext cx="5739788" cy="5117553"/>
          </a:xfrm>
          <a:prstGeom prst="rect">
            <a:avLst/>
          </a:prstGeom>
          <a:solidFill>
            <a:schemeClr val="bg1">
              <a:alpha val="80000"/>
            </a:schemeClr>
          </a:solidFill>
        </p:spPr>
      </p:pic>
      <p:cxnSp>
        <p:nvCxnSpPr>
          <p:cNvPr id="6" name="Straight Arrow Connector 5">
            <a:extLst>
              <a:ext uri="{FF2B5EF4-FFF2-40B4-BE49-F238E27FC236}">
                <a16:creationId xmlns:a16="http://schemas.microsoft.com/office/drawing/2014/main" id="{1AD23D96-3023-1C46-B332-1A864604EC25}"/>
              </a:ext>
            </a:extLst>
          </p:cNvPr>
          <p:cNvCxnSpPr>
            <a:cxnSpLocks/>
          </p:cNvCxnSpPr>
          <p:nvPr/>
        </p:nvCxnSpPr>
        <p:spPr>
          <a:xfrm>
            <a:off x="4554095" y="1570654"/>
            <a:ext cx="0" cy="1509311"/>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059158D-27E6-8E41-869B-E333350D0E71}"/>
              </a:ext>
            </a:extLst>
          </p:cNvPr>
          <p:cNvCxnSpPr>
            <a:cxnSpLocks/>
          </p:cNvCxnSpPr>
          <p:nvPr/>
        </p:nvCxnSpPr>
        <p:spPr>
          <a:xfrm>
            <a:off x="4552259" y="3122196"/>
            <a:ext cx="0" cy="332893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3C439B-318E-C240-9E50-F31560D8D6A1}"/>
              </a:ext>
            </a:extLst>
          </p:cNvPr>
          <p:cNvSpPr txBox="1"/>
          <p:nvPr/>
        </p:nvSpPr>
        <p:spPr>
          <a:xfrm>
            <a:off x="1263677" y="1819379"/>
            <a:ext cx="2533879" cy="1200329"/>
          </a:xfrm>
          <a:prstGeom prst="rect">
            <a:avLst/>
          </a:prstGeom>
          <a:noFill/>
        </p:spPr>
        <p:txBody>
          <a:bodyPr wrap="square" rtlCol="0">
            <a:spAutoFit/>
          </a:bodyPr>
          <a:lstStyle/>
          <a:p>
            <a:r>
              <a:rPr lang="en-NO" sz="2400" dirty="0">
                <a:solidFill>
                  <a:srgbClr val="FF0000"/>
                </a:solidFill>
                <a:latin typeface="+mj-lt"/>
              </a:rPr>
              <a:t>Fundamental skills, contextual integration</a:t>
            </a:r>
          </a:p>
        </p:txBody>
      </p:sp>
      <p:sp>
        <p:nvSpPr>
          <p:cNvPr id="11" name="TextBox 10">
            <a:extLst>
              <a:ext uri="{FF2B5EF4-FFF2-40B4-BE49-F238E27FC236}">
                <a16:creationId xmlns:a16="http://schemas.microsoft.com/office/drawing/2014/main" id="{D3B3A397-9A94-8F42-BCA9-27C02E12E064}"/>
              </a:ext>
            </a:extLst>
          </p:cNvPr>
          <p:cNvSpPr txBox="1"/>
          <p:nvPr/>
        </p:nvSpPr>
        <p:spPr>
          <a:xfrm>
            <a:off x="1270155" y="3876482"/>
            <a:ext cx="2533879" cy="1569660"/>
          </a:xfrm>
          <a:prstGeom prst="rect">
            <a:avLst/>
          </a:prstGeom>
          <a:noFill/>
        </p:spPr>
        <p:txBody>
          <a:bodyPr wrap="square" rtlCol="0">
            <a:spAutoFit/>
          </a:bodyPr>
          <a:lstStyle/>
          <a:p>
            <a:r>
              <a:rPr lang="en-NO" sz="2400" dirty="0">
                <a:solidFill>
                  <a:schemeClr val="accent1"/>
                </a:solidFill>
                <a:latin typeface="+mj-lt"/>
              </a:rPr>
              <a:t>Creativity, authenticity, realistic problems, </a:t>
            </a:r>
            <a:r>
              <a:rPr lang="en-NO" sz="2400" b="1" dirty="0">
                <a:solidFill>
                  <a:schemeClr val="accent1"/>
                </a:solidFill>
                <a:latin typeface="+mj-lt"/>
              </a:rPr>
              <a:t>student agency</a:t>
            </a:r>
          </a:p>
        </p:txBody>
      </p:sp>
    </p:spTree>
    <p:extLst>
      <p:ext uri="{BB962C8B-B14F-4D97-AF65-F5344CB8AC3E}">
        <p14:creationId xmlns:p14="http://schemas.microsoft.com/office/powerpoint/2010/main" val="216117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74372" y="3192469"/>
                <a:ext cx="3096996" cy="3260867"/>
              </a:xfrm>
            </p:spPr>
            <p:txBody>
              <a:bodyPr>
                <a:normAutofit/>
              </a:bodyPr>
              <a:lstStyle/>
              <a:p>
                <a:pPr marL="0" indent="0" defTabSz="914400">
                  <a:spcBef>
                    <a:spcPts val="0"/>
                  </a:spcBef>
                  <a:buNone/>
                  <a:defRPr/>
                </a:pPr>
                <a:r>
                  <a:rPr lang="en-US" sz="1600" b="1" dirty="0"/>
                  <a:t>MAT1100: Calculus</a:t>
                </a:r>
              </a:p>
              <a:p>
                <a:pPr marL="0" indent="0" defTabSz="914400">
                  <a:spcBef>
                    <a:spcPts val="0"/>
                  </a:spcBef>
                  <a:buNone/>
                  <a:defRPr/>
                </a:pPr>
                <a:endParaRPr lang="en-US" sz="1800" dirty="0"/>
              </a:p>
              <a:p>
                <a:pPr marL="0" indent="0" defTabSz="914400">
                  <a:spcBef>
                    <a:spcPts val="0"/>
                  </a:spcBef>
                  <a:buNone/>
                  <a:defRPr/>
                </a:pPr>
                <a:r>
                  <a:rPr lang="en-US" sz="1400" i="1" dirty="0"/>
                  <a:t>Week 1:</a:t>
                </a:r>
              </a:p>
              <a:p>
                <a:pPr marL="0" indent="0" defTabSz="914400">
                  <a:spcBef>
                    <a:spcPts val="0"/>
                  </a:spcBef>
                  <a:buNone/>
                  <a:defRPr/>
                </a:pPr>
                <a:r>
                  <a:rPr lang="en-US" sz="1400" dirty="0"/>
                  <a:t>The derivative is defined</a:t>
                </a:r>
              </a:p>
              <a:p>
                <a:pPr marL="0" indent="0" defTabSz="914400">
                  <a:spcBef>
                    <a:spcPts val="0"/>
                  </a:spcBef>
                  <a:buNone/>
                  <a:defRPr/>
                </a:pPr>
                <a:endParaRPr lang="en-US" sz="2000" dirty="0"/>
              </a:p>
              <a:p>
                <a:pPr marL="0" indent="0" defTabSz="914400">
                  <a:spcBef>
                    <a:spcPts val="0"/>
                  </a:spcBef>
                  <a:buNone/>
                </a:pPr>
                <a14:m>
                  <m:oMath xmlns:m="http://schemas.openxmlformats.org/officeDocument/2006/math">
                    <m:f>
                      <m:fPr>
                        <m:ctrlPr>
                          <a:rPr lang="en-US" sz="1600" i="1">
                            <a:latin typeface="Cambria Math" panose="02040503050406030204" pitchFamily="18" charset="0"/>
                          </a:rPr>
                        </m:ctrlPr>
                      </m:fPr>
                      <m:num>
                        <m:r>
                          <a:rPr lang="nb-NO" sz="1600" i="1">
                            <a:latin typeface="Cambria Math" charset="0"/>
                          </a:rPr>
                          <m:t>𝑑𝑓</m:t>
                        </m:r>
                      </m:num>
                      <m:den>
                        <m:r>
                          <a:rPr lang="nb-NO" sz="1600" i="1">
                            <a:latin typeface="Cambria Math" charset="0"/>
                          </a:rPr>
                          <m:t>𝑑𝑥</m:t>
                        </m:r>
                      </m:den>
                    </m:f>
                    <m:r>
                      <a:rPr lang="nb-NO" sz="1600" i="1">
                        <a:latin typeface="Cambria Math" charset="0"/>
                      </a:rPr>
                      <m:t>=</m:t>
                    </m:r>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nb-NO" sz="1600">
                                <a:latin typeface="Cambria Math" charset="0"/>
                              </a:rPr>
                              <m:t>lim</m:t>
                            </m:r>
                          </m:e>
                          <m:lim>
                            <m:r>
                              <a:rPr lang="nb-NO" sz="1600" i="1">
                                <a:latin typeface="Cambria Math" charset="0"/>
                              </a:rPr>
                              <m:t>∆</m:t>
                            </m:r>
                            <m:r>
                              <a:rPr lang="nb-NO" sz="1600" i="1">
                                <a:latin typeface="Cambria Math" charset="0"/>
                              </a:rPr>
                              <m:t>𝑥</m:t>
                            </m:r>
                            <m:r>
                              <a:rPr lang="nb-NO" sz="1600" i="1">
                                <a:latin typeface="Cambria Math" charset="0"/>
                              </a:rPr>
                              <m:t>→0</m:t>
                            </m:r>
                          </m:lim>
                        </m:limLow>
                      </m:fName>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nb-NO" sz="1600" i="1">
                                    <a:latin typeface="Cambria Math" charset="0"/>
                                  </a:rPr>
                                  <m:t>𝑓</m:t>
                                </m:r>
                                <m:d>
                                  <m:dPr>
                                    <m:ctrlPr>
                                      <a:rPr lang="nb-NO" sz="1600" i="1">
                                        <a:latin typeface="Cambria Math" panose="02040503050406030204" pitchFamily="18" charset="0"/>
                                      </a:rPr>
                                    </m:ctrlPr>
                                  </m:dPr>
                                  <m:e>
                                    <m:r>
                                      <a:rPr lang="nb-NO" sz="1600" i="1">
                                        <a:latin typeface="Cambria Math" charset="0"/>
                                      </a:rPr>
                                      <m:t>𝑥</m:t>
                                    </m:r>
                                    <m:r>
                                      <a:rPr lang="nb-NO" sz="1600" i="1">
                                        <a:latin typeface="Cambria Math" charset="0"/>
                                      </a:rPr>
                                      <m:t>+∆</m:t>
                                    </m:r>
                                    <m:r>
                                      <a:rPr lang="nb-NO" sz="1600" i="1">
                                        <a:latin typeface="Cambria Math" charset="0"/>
                                      </a:rPr>
                                      <m:t>𝑥</m:t>
                                    </m:r>
                                  </m:e>
                                </m:d>
                                <m:r>
                                  <a:rPr lang="nb-NO" sz="1600" i="1">
                                    <a:latin typeface="Cambria Math" charset="0"/>
                                  </a:rPr>
                                  <m:t>−</m:t>
                                </m:r>
                                <m:r>
                                  <a:rPr lang="nb-NO" sz="1600" i="1">
                                    <a:latin typeface="Cambria Math" charset="0"/>
                                  </a:rPr>
                                  <m:t>𝑓</m:t>
                                </m:r>
                                <m:r>
                                  <a:rPr lang="nb-NO" sz="1600" i="1">
                                    <a:latin typeface="Cambria Math" charset="0"/>
                                  </a:rPr>
                                  <m:t>(</m:t>
                                </m:r>
                                <m:r>
                                  <a:rPr lang="nb-NO" sz="1600" i="1">
                                    <a:latin typeface="Cambria Math" charset="0"/>
                                  </a:rPr>
                                  <m:t>𝑥</m:t>
                                </m:r>
                                <m:r>
                                  <a:rPr lang="nb-NO" sz="1600" i="1">
                                    <a:latin typeface="Cambria Math" charset="0"/>
                                  </a:rPr>
                                  <m:t>)</m:t>
                                </m:r>
                              </m:num>
                              <m:den>
                                <m:r>
                                  <a:rPr lang="nb-NO" sz="1600" i="1">
                                    <a:latin typeface="Cambria Math" charset="0"/>
                                  </a:rPr>
                                  <m:t>∆</m:t>
                                </m:r>
                                <m:r>
                                  <a:rPr lang="nb-NO" sz="1600" i="1">
                                    <a:latin typeface="Cambria Math" charset="0"/>
                                  </a:rPr>
                                  <m:t>𝑥</m:t>
                                </m:r>
                              </m:den>
                            </m:f>
                          </m:e>
                        </m:d>
                      </m:e>
                    </m:func>
                  </m:oMath>
                </a14:m>
                <a:r>
                  <a:rPr lang="en-US" sz="1800" dirty="0"/>
                  <a:t> </a:t>
                </a:r>
              </a:p>
              <a:p>
                <a:pPr marL="0" indent="0" defTabSz="914400">
                  <a:spcBef>
                    <a:spcPts val="0"/>
                  </a:spcBef>
                  <a:buNone/>
                  <a:defRPr/>
                </a:pPr>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74372" y="3192469"/>
                <a:ext cx="3096996" cy="3260867"/>
              </a:xfrm>
              <a:blipFill>
                <a:blip r:embed="rId2"/>
                <a:stretch>
                  <a:fillRect l="-1224" t="-388"/>
                </a:stretch>
              </a:blipFill>
            </p:spPr>
            <p:txBody>
              <a:bodyPr/>
              <a:lstStyle/>
              <a:p>
                <a:r>
                  <a:rPr lang="en-NO">
                    <a:noFill/>
                  </a:rPr>
                  <a:t> </a:t>
                </a:r>
              </a:p>
            </p:txBody>
          </p:sp>
        </mc:Fallback>
      </mc:AlternateContent>
      <mc:AlternateContent xmlns:mc="http://schemas.openxmlformats.org/markup-compatibility/2006" xmlns:a14="http://schemas.microsoft.com/office/drawing/2010/main">
        <mc:Choice Requires="a14">
          <p:sp>
            <p:nvSpPr>
              <p:cNvPr id="7" name="Content Placeholder 4"/>
              <p:cNvSpPr>
                <a:spLocks noGrp="1"/>
              </p:cNvSpPr>
              <p:nvPr>
                <p:ph sz="half" idx="1"/>
              </p:nvPr>
            </p:nvSpPr>
            <p:spPr>
              <a:xfrm>
                <a:off x="4194195" y="3192468"/>
                <a:ext cx="3479765" cy="3260867"/>
              </a:xfrm>
            </p:spPr>
            <p:txBody>
              <a:bodyPr>
                <a:normAutofit/>
              </a:bodyPr>
              <a:lstStyle/>
              <a:p>
                <a:pPr marL="0" indent="0" defTabSz="914400">
                  <a:spcBef>
                    <a:spcPts val="0"/>
                  </a:spcBef>
                  <a:buNone/>
                  <a:defRPr/>
                </a:pPr>
                <a:r>
                  <a:rPr lang="en-US" sz="1600" b="1" dirty="0"/>
                  <a:t>MAT-INF1100: Numerical calculus</a:t>
                </a:r>
              </a:p>
              <a:p>
                <a:pPr marL="0" indent="0" defTabSz="914400">
                  <a:spcBef>
                    <a:spcPts val="0"/>
                  </a:spcBef>
                  <a:buNone/>
                  <a:defRPr/>
                </a:pPr>
                <a:endParaRPr lang="en-US" sz="1800" dirty="0"/>
              </a:p>
              <a:p>
                <a:pPr marL="0" indent="0" defTabSz="914400">
                  <a:spcBef>
                    <a:spcPts val="0"/>
                  </a:spcBef>
                  <a:buNone/>
                  <a:defRPr/>
                </a:pPr>
                <a:endParaRPr lang="en-US" sz="1800" dirty="0"/>
              </a:p>
              <a:p>
                <a:pPr marL="0" indent="0" defTabSz="914400">
                  <a:spcBef>
                    <a:spcPts val="0"/>
                  </a:spcBef>
                  <a:buNone/>
                  <a:defRPr/>
                </a:pPr>
                <a:r>
                  <a:rPr lang="en-US" sz="1400" i="1" dirty="0"/>
                  <a:t>Week 2:</a:t>
                </a:r>
              </a:p>
              <a:p>
                <a:pPr marL="0" indent="0" defTabSz="914400">
                  <a:spcBef>
                    <a:spcPts val="0"/>
                  </a:spcBef>
                  <a:buNone/>
                  <a:defRPr/>
                </a:pPr>
                <a:r>
                  <a:rPr lang="en-US" sz="1400" dirty="0"/>
                  <a:t>The numerical derivative </a:t>
                </a:r>
                <a:br>
                  <a:rPr lang="en-US" sz="1400" dirty="0"/>
                </a:br>
                <a:r>
                  <a:rPr lang="en-US" sz="1400" dirty="0"/>
                  <a:t>is introduced</a:t>
                </a:r>
              </a:p>
              <a:p>
                <a:pPr marL="0" indent="0" defTabSz="914400">
                  <a:spcBef>
                    <a:spcPts val="0"/>
                  </a:spcBef>
                  <a:buNone/>
                  <a:defRPr/>
                </a:pPr>
                <a:endParaRPr lang="en-US" sz="1800" dirty="0"/>
              </a:p>
              <a:p>
                <a:pPr marL="0" indent="0" defTabSz="914400">
                  <a:spcBef>
                    <a:spcPts val="0"/>
                  </a:spcBef>
                  <a:buNone/>
                </a:pPr>
                <a14:m>
                  <m:oMath xmlns:m="http://schemas.openxmlformats.org/officeDocument/2006/math">
                    <m:f>
                      <m:fPr>
                        <m:ctrlPr>
                          <a:rPr lang="en-US" sz="1600" i="1">
                            <a:latin typeface="Cambria Math" panose="02040503050406030204" pitchFamily="18" charset="0"/>
                          </a:rPr>
                        </m:ctrlPr>
                      </m:fPr>
                      <m:num>
                        <m:r>
                          <a:rPr lang="nb-NO" sz="1600" i="1">
                            <a:latin typeface="Cambria Math" charset="0"/>
                          </a:rPr>
                          <m:t>𝑑𝑓</m:t>
                        </m:r>
                      </m:num>
                      <m:den>
                        <m:r>
                          <a:rPr lang="nb-NO" sz="1600" i="1">
                            <a:latin typeface="Cambria Math" charset="0"/>
                          </a:rPr>
                          <m:t>𝑑𝑥</m:t>
                        </m:r>
                      </m:den>
                    </m:f>
                    <m:r>
                      <a:rPr lang="nb-NO" sz="1600" i="1">
                        <a:latin typeface="Cambria Math" charset="0"/>
                      </a:rPr>
                      <m:t>=</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nb-NO" sz="1600" i="1">
                                <a:latin typeface="Cambria Math" charset="0"/>
                              </a:rPr>
                              <m:t>𝑓</m:t>
                            </m:r>
                            <m:d>
                              <m:dPr>
                                <m:ctrlPr>
                                  <a:rPr lang="nb-NO" sz="1600" i="1">
                                    <a:latin typeface="Cambria Math" panose="02040503050406030204" pitchFamily="18" charset="0"/>
                                  </a:rPr>
                                </m:ctrlPr>
                              </m:dPr>
                              <m:e>
                                <m:r>
                                  <a:rPr lang="nb-NO" sz="1600" i="1">
                                    <a:latin typeface="Cambria Math" charset="0"/>
                                  </a:rPr>
                                  <m:t>𝑥</m:t>
                                </m:r>
                                <m:r>
                                  <a:rPr lang="nb-NO" sz="1600" i="1">
                                    <a:latin typeface="Cambria Math" charset="0"/>
                                  </a:rPr>
                                  <m:t>+∆</m:t>
                                </m:r>
                                <m:r>
                                  <a:rPr lang="nb-NO" sz="1600" i="1">
                                    <a:latin typeface="Cambria Math" charset="0"/>
                                  </a:rPr>
                                  <m:t>𝑥</m:t>
                                </m:r>
                              </m:e>
                            </m:d>
                            <m:r>
                              <a:rPr lang="nb-NO" sz="1600" i="1">
                                <a:latin typeface="Cambria Math" charset="0"/>
                              </a:rPr>
                              <m:t>−</m:t>
                            </m:r>
                            <m:r>
                              <a:rPr lang="nb-NO" sz="1600" i="1">
                                <a:latin typeface="Cambria Math" charset="0"/>
                              </a:rPr>
                              <m:t>𝑓</m:t>
                            </m:r>
                            <m:r>
                              <a:rPr lang="nb-NO" sz="1600" i="1">
                                <a:latin typeface="Cambria Math" charset="0"/>
                              </a:rPr>
                              <m:t>(</m:t>
                            </m:r>
                            <m:r>
                              <a:rPr lang="nb-NO" sz="1600" i="1">
                                <a:latin typeface="Cambria Math" charset="0"/>
                              </a:rPr>
                              <m:t>𝑥</m:t>
                            </m:r>
                            <m:r>
                              <a:rPr lang="nb-NO" sz="1600" i="1">
                                <a:latin typeface="Cambria Math" charset="0"/>
                              </a:rPr>
                              <m:t>)</m:t>
                            </m:r>
                          </m:num>
                          <m:den>
                            <m:r>
                              <a:rPr lang="nb-NO" sz="1600" i="1">
                                <a:latin typeface="Cambria Math" charset="0"/>
                              </a:rPr>
                              <m:t>∆</m:t>
                            </m:r>
                            <m:r>
                              <a:rPr lang="nb-NO" sz="1600" i="1">
                                <a:latin typeface="Cambria Math" charset="0"/>
                              </a:rPr>
                              <m:t>𝑥</m:t>
                            </m:r>
                          </m:den>
                        </m:f>
                      </m:e>
                    </m:d>
                    <m:r>
                      <a:rPr lang="nb-NO" sz="1600" i="1">
                        <a:latin typeface="Cambria Math" charset="0"/>
                      </a:rPr>
                      <m:t>+</m:t>
                    </m:r>
                    <m:r>
                      <a:rPr lang="nb-NO" sz="1600" i="1">
                        <a:latin typeface="Cambria Math" charset="0"/>
                      </a:rPr>
                      <m:t>𝑂</m:t>
                    </m:r>
                    <m:r>
                      <a:rPr lang="nb-NO" sz="1600" i="1">
                        <a:latin typeface="Cambria Math" charset="0"/>
                      </a:rPr>
                      <m:t>(∆</m:t>
                    </m:r>
                    <m:r>
                      <a:rPr lang="nb-NO" sz="1600" b="0" i="1" smtClean="0">
                        <a:latin typeface="Cambria Math" panose="02040503050406030204" pitchFamily="18" charset="0"/>
                      </a:rPr>
                      <m:t>𝑥</m:t>
                    </m:r>
                    <m:r>
                      <a:rPr lang="nb-NO" sz="1600" i="1">
                        <a:latin typeface="Cambria Math" charset="0"/>
                      </a:rPr>
                      <m:t>)</m:t>
                    </m:r>
                  </m:oMath>
                </a14:m>
                <a:r>
                  <a:rPr lang="en-US" sz="1800" dirty="0"/>
                  <a:t> </a:t>
                </a:r>
              </a:p>
              <a:p>
                <a:pPr marL="0" indent="0" defTabSz="914400">
                  <a:spcBef>
                    <a:spcPts val="0"/>
                  </a:spcBef>
                  <a:buNone/>
                  <a:defRPr/>
                </a:pPr>
                <a:endParaRPr lang="en-US" sz="1800" dirty="0"/>
              </a:p>
            </p:txBody>
          </p:sp>
        </mc:Choice>
        <mc:Fallback xmlns="">
          <p:sp>
            <p:nvSpPr>
              <p:cNvPr id="7" name="Content Placeholder 4"/>
              <p:cNvSpPr>
                <a:spLocks noGrp="1" noRot="1" noChangeAspect="1" noMove="1" noResize="1" noEditPoints="1" noAdjustHandles="1" noChangeArrowheads="1" noChangeShapeType="1" noTextEdit="1"/>
              </p:cNvSpPr>
              <p:nvPr>
                <p:ph sz="half" idx="1"/>
              </p:nvPr>
            </p:nvSpPr>
            <p:spPr>
              <a:xfrm>
                <a:off x="4194195" y="3192468"/>
                <a:ext cx="3479765" cy="3260867"/>
              </a:xfrm>
              <a:blipFill>
                <a:blip r:embed="rId3"/>
                <a:stretch>
                  <a:fillRect l="-1091" t="-388"/>
                </a:stretch>
              </a:blipFill>
            </p:spPr>
            <p:txBody>
              <a:bodyPr/>
              <a:lstStyle/>
              <a:p>
                <a:r>
                  <a:rPr lang="en-NO">
                    <a:noFill/>
                  </a:rPr>
                  <a:t> </a:t>
                </a:r>
              </a:p>
            </p:txBody>
          </p:sp>
        </mc:Fallback>
      </mc:AlternateContent>
      <p:sp>
        <p:nvSpPr>
          <p:cNvPr id="8" name="Content Placeholder 4"/>
          <p:cNvSpPr>
            <a:spLocks noGrp="1"/>
          </p:cNvSpPr>
          <p:nvPr>
            <p:ph sz="half" idx="1"/>
          </p:nvPr>
        </p:nvSpPr>
        <p:spPr>
          <a:xfrm>
            <a:off x="8321608" y="3192467"/>
            <a:ext cx="3359842" cy="3260867"/>
          </a:xfrm>
        </p:spPr>
        <p:txBody>
          <a:bodyPr>
            <a:normAutofit/>
          </a:bodyPr>
          <a:lstStyle/>
          <a:p>
            <a:pPr marL="0" indent="0" defTabSz="914400">
              <a:spcBef>
                <a:spcPts val="0"/>
              </a:spcBef>
              <a:buNone/>
              <a:defRPr/>
            </a:pPr>
            <a:r>
              <a:rPr lang="en-US" sz="1600" b="1" dirty="0"/>
              <a:t>IN1900: Scientific computing</a:t>
            </a:r>
          </a:p>
          <a:p>
            <a:pPr marL="0" indent="0" defTabSz="914400">
              <a:spcBef>
                <a:spcPts val="0"/>
              </a:spcBef>
              <a:buNone/>
              <a:defRPr/>
            </a:pPr>
            <a:endParaRPr lang="en-US" sz="1800" i="1" dirty="0"/>
          </a:p>
          <a:p>
            <a:pPr marL="0" indent="0" defTabSz="914400">
              <a:spcBef>
                <a:spcPts val="0"/>
              </a:spcBef>
              <a:buNone/>
              <a:defRPr/>
            </a:pPr>
            <a:endParaRPr lang="en-US" sz="1800" i="1" dirty="0"/>
          </a:p>
          <a:p>
            <a:pPr marL="0" indent="0" defTabSz="914400">
              <a:spcBef>
                <a:spcPts val="0"/>
              </a:spcBef>
              <a:buNone/>
              <a:defRPr/>
            </a:pPr>
            <a:endParaRPr lang="en-US" sz="1800" i="1" dirty="0"/>
          </a:p>
          <a:p>
            <a:pPr marL="0" indent="0" defTabSz="914400">
              <a:spcBef>
                <a:spcPts val="0"/>
              </a:spcBef>
              <a:buNone/>
              <a:defRPr/>
            </a:pPr>
            <a:endParaRPr lang="en-US" sz="1400" i="1" dirty="0"/>
          </a:p>
          <a:p>
            <a:pPr marL="0" indent="0" defTabSz="914400">
              <a:spcBef>
                <a:spcPts val="0"/>
              </a:spcBef>
              <a:buNone/>
              <a:defRPr/>
            </a:pPr>
            <a:r>
              <a:rPr lang="en-US" sz="1400" i="1" dirty="0"/>
              <a:t>Week 3:</a:t>
            </a:r>
          </a:p>
          <a:p>
            <a:pPr marL="0" indent="0" defTabSz="914400">
              <a:spcBef>
                <a:spcPts val="0"/>
              </a:spcBef>
              <a:buNone/>
              <a:defRPr/>
            </a:pPr>
            <a:r>
              <a:rPr lang="en-US" sz="1400" dirty="0"/>
              <a:t>The numerical derivative is implemented in Python</a:t>
            </a:r>
          </a:p>
          <a:p>
            <a:pPr marL="0" indent="0" defTabSz="914400">
              <a:spcBef>
                <a:spcPts val="0"/>
              </a:spcBef>
              <a:buNone/>
              <a:defRPr/>
            </a:pPr>
            <a:endParaRPr lang="en-US" sz="2000" dirty="0"/>
          </a:p>
          <a:p>
            <a:pPr marL="0" indent="0" defTabSz="914400">
              <a:spcBef>
                <a:spcPts val="0"/>
              </a:spcBef>
              <a:buNone/>
            </a:pPr>
            <a:r>
              <a:rPr lang="nb-NO" sz="1400" dirty="0" err="1">
                <a:latin typeface="Courier" charset="0"/>
                <a:ea typeface="Courier" charset="0"/>
                <a:cs typeface="Courier" charset="0"/>
              </a:rPr>
              <a:t>def</a:t>
            </a:r>
            <a:r>
              <a:rPr lang="nb-NO" sz="1400" dirty="0">
                <a:latin typeface="Courier" charset="0"/>
                <a:ea typeface="Courier" charset="0"/>
                <a:cs typeface="Courier" charset="0"/>
              </a:rPr>
              <a:t> </a:t>
            </a:r>
            <a:r>
              <a:rPr lang="nb-NO" sz="1400" dirty="0" err="1">
                <a:latin typeface="Courier" charset="0"/>
                <a:ea typeface="Courier" charset="0"/>
                <a:cs typeface="Courier" charset="0"/>
              </a:rPr>
              <a:t>dfdx</a:t>
            </a:r>
            <a:r>
              <a:rPr lang="nb-NO" sz="1400" dirty="0">
                <a:latin typeface="Courier" charset="0"/>
                <a:ea typeface="Courier" charset="0"/>
                <a:cs typeface="Courier" charset="0"/>
              </a:rPr>
              <a:t>(</a:t>
            </a:r>
            <a:r>
              <a:rPr lang="nb-NO" sz="1400" dirty="0" err="1">
                <a:latin typeface="Courier" charset="0"/>
                <a:ea typeface="Courier" charset="0"/>
                <a:cs typeface="Courier" charset="0"/>
              </a:rPr>
              <a:t>f,x</a:t>
            </a:r>
            <a:r>
              <a:rPr lang="nb-NO" sz="1400" dirty="0">
                <a:latin typeface="Courier" charset="0"/>
                <a:ea typeface="Courier" charset="0"/>
                <a:cs typeface="Courier" charset="0"/>
              </a:rPr>
              <a:t>):</a:t>
            </a:r>
            <a:br>
              <a:rPr lang="nb-NO" sz="1400" dirty="0">
                <a:latin typeface="Courier" charset="0"/>
                <a:ea typeface="Courier" charset="0"/>
                <a:cs typeface="Courier" charset="0"/>
              </a:rPr>
            </a:br>
            <a:r>
              <a:rPr lang="nb-NO" sz="1400" dirty="0">
                <a:latin typeface="Courier" charset="0"/>
                <a:ea typeface="Courier" charset="0"/>
                <a:cs typeface="Courier" charset="0"/>
              </a:rPr>
              <a:t>  h=1e-10</a:t>
            </a:r>
            <a:br>
              <a:rPr lang="nb-NO" sz="1400" dirty="0">
                <a:latin typeface="Courier" charset="0"/>
                <a:ea typeface="Courier" charset="0"/>
                <a:cs typeface="Courier" charset="0"/>
              </a:rPr>
            </a:br>
            <a:r>
              <a:rPr lang="nb-NO" sz="1400" dirty="0">
                <a:latin typeface="Courier" charset="0"/>
                <a:ea typeface="Courier" charset="0"/>
                <a:cs typeface="Courier" charset="0"/>
              </a:rPr>
              <a:t>  </a:t>
            </a:r>
            <a:r>
              <a:rPr lang="nb-NO" sz="1400" dirty="0" err="1">
                <a:latin typeface="Courier" charset="0"/>
                <a:ea typeface="Courier" charset="0"/>
                <a:cs typeface="Courier" charset="0"/>
              </a:rPr>
              <a:t>dfdx</a:t>
            </a:r>
            <a:r>
              <a:rPr lang="nb-NO" sz="1400" dirty="0">
                <a:latin typeface="Courier" charset="0"/>
                <a:ea typeface="Courier" charset="0"/>
                <a:cs typeface="Courier" charset="0"/>
              </a:rPr>
              <a:t>=(f(</a:t>
            </a:r>
            <a:r>
              <a:rPr lang="nb-NO" sz="1400" dirty="0" err="1">
                <a:latin typeface="Courier" charset="0"/>
                <a:ea typeface="Courier" charset="0"/>
                <a:cs typeface="Courier" charset="0"/>
              </a:rPr>
              <a:t>x+h</a:t>
            </a:r>
            <a:r>
              <a:rPr lang="nb-NO" sz="1400" dirty="0">
                <a:latin typeface="Courier" charset="0"/>
                <a:ea typeface="Courier" charset="0"/>
                <a:cs typeface="Courier" charset="0"/>
              </a:rPr>
              <a:t>)-f(x))/h</a:t>
            </a:r>
            <a:br>
              <a:rPr lang="nb-NO" sz="1400" dirty="0">
                <a:latin typeface="Courier" charset="0"/>
                <a:ea typeface="Courier" charset="0"/>
                <a:cs typeface="Courier" charset="0"/>
              </a:rPr>
            </a:br>
            <a:r>
              <a:rPr lang="nb-NO" sz="1400" dirty="0">
                <a:latin typeface="Courier" charset="0"/>
                <a:ea typeface="Courier" charset="0"/>
                <a:cs typeface="Courier" charset="0"/>
              </a:rPr>
              <a:t>  </a:t>
            </a:r>
            <a:r>
              <a:rPr lang="nb-NO" sz="1400" dirty="0" err="1">
                <a:latin typeface="Courier" charset="0"/>
                <a:ea typeface="Courier" charset="0"/>
                <a:cs typeface="Courier" charset="0"/>
              </a:rPr>
              <a:t>return</a:t>
            </a:r>
            <a:r>
              <a:rPr lang="nb-NO" sz="1400" dirty="0">
                <a:latin typeface="Courier" charset="0"/>
                <a:ea typeface="Courier" charset="0"/>
                <a:cs typeface="Courier" charset="0"/>
              </a:rPr>
              <a:t> </a:t>
            </a:r>
            <a:r>
              <a:rPr lang="nb-NO" sz="1400" dirty="0" err="1">
                <a:latin typeface="Courier" charset="0"/>
                <a:ea typeface="Courier" charset="0"/>
                <a:cs typeface="Courier" charset="0"/>
              </a:rPr>
              <a:t>dfdx</a:t>
            </a:r>
            <a:r>
              <a:rPr lang="en-US" sz="1400" dirty="0">
                <a:latin typeface="Courier" charset="0"/>
                <a:ea typeface="Courier" charset="0"/>
                <a:cs typeface="Courier" charset="0"/>
              </a:rPr>
              <a:t> </a:t>
            </a:r>
          </a:p>
          <a:p>
            <a:pPr marL="0" indent="0" defTabSz="914400">
              <a:spcBef>
                <a:spcPts val="0"/>
              </a:spcBef>
              <a:buNone/>
              <a:defRPr/>
            </a:pPr>
            <a:endParaRPr lang="en-US" sz="2000" dirty="0"/>
          </a:p>
        </p:txBody>
      </p:sp>
      <p:cxnSp>
        <p:nvCxnSpPr>
          <p:cNvPr id="12" name="Straight Connector 11"/>
          <p:cNvCxnSpPr>
            <a:cxnSpLocks/>
          </p:cNvCxnSpPr>
          <p:nvPr/>
        </p:nvCxnSpPr>
        <p:spPr>
          <a:xfrm>
            <a:off x="3922725" y="3328307"/>
            <a:ext cx="0" cy="303358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7997783" y="3328307"/>
            <a:ext cx="0" cy="303358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4437ACD-EF3D-FB40-A954-0D519E95868B}"/>
              </a:ext>
            </a:extLst>
          </p:cNvPr>
          <p:cNvPicPr>
            <a:picLocks noChangeAspect="1"/>
          </p:cNvPicPr>
          <p:nvPr/>
        </p:nvPicPr>
        <p:blipFill rotWithShape="1">
          <a:blip r:embed="rId4"/>
          <a:srcRect l="3573" t="12575" r="3957" b="4232"/>
          <a:stretch/>
        </p:blipFill>
        <p:spPr>
          <a:xfrm>
            <a:off x="7997783" y="260648"/>
            <a:ext cx="2924063" cy="2607073"/>
          </a:xfrm>
          <a:prstGeom prst="rect">
            <a:avLst/>
          </a:prstGeom>
          <a:solidFill>
            <a:schemeClr val="bg1">
              <a:alpha val="80000"/>
            </a:schemeClr>
          </a:solidFill>
        </p:spPr>
      </p:pic>
      <p:sp>
        <p:nvSpPr>
          <p:cNvPr id="2" name="Rectangle 1">
            <a:extLst>
              <a:ext uri="{FF2B5EF4-FFF2-40B4-BE49-F238E27FC236}">
                <a16:creationId xmlns:a16="http://schemas.microsoft.com/office/drawing/2014/main" id="{70120849-6EA3-BE4E-B016-1BF1DD503DFF}"/>
              </a:ext>
            </a:extLst>
          </p:cNvPr>
          <p:cNvSpPr/>
          <p:nvPr/>
        </p:nvSpPr>
        <p:spPr>
          <a:xfrm>
            <a:off x="7997783" y="188640"/>
            <a:ext cx="3023026" cy="540062"/>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0" name="Title 1">
            <a:extLst>
              <a:ext uri="{FF2B5EF4-FFF2-40B4-BE49-F238E27FC236}">
                <a16:creationId xmlns:a16="http://schemas.microsoft.com/office/drawing/2014/main" id="{EC9AE2F5-B74F-8349-BE4C-C227AB740F75}"/>
              </a:ext>
            </a:extLst>
          </p:cNvPr>
          <p:cNvSpPr>
            <a:spLocks noGrp="1"/>
          </p:cNvSpPr>
          <p:nvPr>
            <p:ph type="title"/>
          </p:nvPr>
        </p:nvSpPr>
        <p:spPr>
          <a:xfrm>
            <a:off x="524112" y="992684"/>
            <a:ext cx="6494511" cy="1143000"/>
          </a:xfrm>
        </p:spPr>
        <p:txBody>
          <a:bodyPr>
            <a:normAutofit fontScale="90000"/>
          </a:bodyPr>
          <a:lstStyle/>
          <a:p>
            <a:r>
              <a:rPr lang="en-NO" dirty="0"/>
              <a:t>Integration across departments</a:t>
            </a:r>
          </a:p>
        </p:txBody>
      </p:sp>
    </p:spTree>
    <p:extLst>
      <p:ext uri="{BB962C8B-B14F-4D97-AF65-F5344CB8AC3E}">
        <p14:creationId xmlns:p14="http://schemas.microsoft.com/office/powerpoint/2010/main" val="16252403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12213</TotalTime>
  <Words>1660</Words>
  <Application>Microsoft Macintosh PowerPoint</Application>
  <PresentationFormat>Widescreen</PresentationFormat>
  <Paragraphs>241</Paragraphs>
  <Slides>31</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Cambria</vt:lpstr>
      <vt:lpstr>Cambria Math</vt:lpstr>
      <vt:lpstr>Courier</vt:lpstr>
      <vt:lpstr>Office-tema</vt:lpstr>
      <vt:lpstr>Computational literacy as a driver for disciplinary renewal  Anders Malthe-Sørenssen Professor, Department of Physics, University of Oslo (UiO) Director, Center for Computing in Science Education, UiO </vt:lpstr>
      <vt:lpstr>PowerPoint Presentation</vt:lpstr>
      <vt:lpstr>PowerPoint Presentation</vt:lpstr>
      <vt:lpstr>Opportunity to renew the curriculum</vt:lpstr>
      <vt:lpstr>PowerPoint Presentation</vt:lpstr>
      <vt:lpstr>PowerPoint Presentation</vt:lpstr>
      <vt:lpstr>PowerPoint Presentation</vt:lpstr>
      <vt:lpstr>From skills to student agency</vt:lpstr>
      <vt:lpstr>Integration across departments</vt:lpstr>
      <vt:lpstr>How does computing change education – example from physics</vt:lpstr>
      <vt:lpstr>PowerPoint Presentation</vt:lpstr>
      <vt:lpstr>PowerPoint Presentation</vt:lpstr>
      <vt:lpstr>Students can find the path of a probe in a tornado - because they know how to program</vt:lpstr>
      <vt:lpstr>This opens for discussions, a more scientific work-flow, and more engaging problems</vt:lpstr>
      <vt:lpstr>Programming opens for exploration and creativity.  What happens to a feather in a tornado?</vt:lpstr>
      <vt:lpstr>Programming is understanding – but how much programming is needed?</vt:lpstr>
      <vt:lpstr>How does computing change education – example from managerial economics</vt:lpstr>
      <vt:lpstr>Demand and revenue – classical approach</vt:lpstr>
      <vt:lpstr>Demand and revenue – computational approach</vt:lpstr>
      <vt:lpstr>Demand and revenue – discovery and discussion</vt:lpstr>
      <vt:lpstr>Implementation in humanities and social sciences</vt:lpstr>
      <vt:lpstr>Developing and disseminating practice</vt:lpstr>
      <vt:lpstr>Developing and disseminating practice</vt:lpstr>
      <vt:lpstr>Developing and disseminating practice</vt:lpstr>
      <vt:lpstr>Flexible rooms for active engagement</vt:lpstr>
      <vt:lpstr>From skills to student agency</vt:lpstr>
      <vt:lpstr>Student agency and computational essays</vt:lpstr>
      <vt:lpstr>Student agency and computational essays</vt:lpstr>
      <vt:lpstr>PowerPoint Presentation</vt:lpstr>
      <vt:lpstr>Integration across the educational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Tittel på foredrag Undertittel  Navn Foredragsholder 8. mars 2017</dc:title>
  <dc:creator>Maria Hammerstrøm</dc:creator>
  <cp:lastModifiedBy>Michael E. Caspersen</cp:lastModifiedBy>
  <cp:revision>187</cp:revision>
  <cp:lastPrinted>2017-06-19T21:04:25Z</cp:lastPrinted>
  <dcterms:created xsi:type="dcterms:W3CDTF">2017-03-06T18:28:53Z</dcterms:created>
  <dcterms:modified xsi:type="dcterms:W3CDTF">2022-05-18T19:16:21Z</dcterms:modified>
</cp:coreProperties>
</file>