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  <p:sldMasterId id="2147483703" r:id="rId5"/>
    <p:sldMasterId id="2147483705" r:id="rId6"/>
    <p:sldMasterId id="2147483699" r:id="rId7"/>
    <p:sldMasterId id="2147483734" r:id="rId8"/>
    <p:sldMasterId id="2147483750" r:id="rId9"/>
    <p:sldMasterId id="2147483805" r:id="rId10"/>
  </p:sldMasterIdLst>
  <p:notesMasterIdLst>
    <p:notesMasterId r:id="rId17"/>
  </p:notesMasterIdLst>
  <p:handoutMasterIdLst>
    <p:handoutMasterId r:id="rId18"/>
  </p:handoutMasterIdLst>
  <p:sldIdLst>
    <p:sldId id="356" r:id="rId11"/>
    <p:sldId id="273" r:id="rId12"/>
    <p:sldId id="352" r:id="rId13"/>
    <p:sldId id="353" r:id="rId14"/>
    <p:sldId id="354" r:id="rId15"/>
    <p:sldId id="357" r:id="rId16"/>
  </p:sldIdLst>
  <p:sldSz cx="12192000" cy="6858000"/>
  <p:notesSz cx="6705600" cy="98425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1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91B804-7A31-24B9-36E9-E38BE1D9DA6F}" name="Mads Joakim Sørensen" initials="MJS" userId="S::mjs@ida.dk::a2d29d7b-2479-413b-b200-36e082a0cd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5A"/>
    <a:srgbClr val="213B47"/>
    <a:srgbClr val="FFF10B"/>
    <a:srgbClr val="F5E63B"/>
    <a:srgbClr val="0C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14ABE-2AA4-47AA-824A-B365E8DD0740}" v="5" dt="2022-05-18T05:42:47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603" autoAdjust="0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0"/>
        <p:guide pos="2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s Joakim Sørensen" userId="a2d29d7b-2479-413b-b200-36e082a0cde5" providerId="ADAL" clId="{F3914ABE-2AA4-47AA-824A-B365E8DD0740}"/>
    <pc:docChg chg="modSld">
      <pc:chgData name="Mads Joakim Sørensen" userId="a2d29d7b-2479-413b-b200-36e082a0cde5" providerId="ADAL" clId="{F3914ABE-2AA4-47AA-824A-B365E8DD0740}" dt="2022-05-18T05:42:47.971" v="4" actId="20577"/>
      <pc:docMkLst>
        <pc:docMk/>
      </pc:docMkLst>
      <pc:sldChg chg="modSp">
        <pc:chgData name="Mads Joakim Sørensen" userId="a2d29d7b-2479-413b-b200-36e082a0cde5" providerId="ADAL" clId="{F3914ABE-2AA4-47AA-824A-B365E8DD0740}" dt="2022-05-18T05:42:47.971" v="4" actId="20577"/>
        <pc:sldMkLst>
          <pc:docMk/>
          <pc:sldMk cId="1707407093" sldId="352"/>
        </pc:sldMkLst>
        <pc:spChg chg="mod">
          <ac:chgData name="Mads Joakim Sørensen" userId="a2d29d7b-2479-413b-b200-36e082a0cde5" providerId="ADAL" clId="{F3914ABE-2AA4-47AA-824A-B365E8DD0740}" dt="2022-05-18T05:42:47.971" v="4" actId="20577"/>
          <ac:spMkLst>
            <pc:docMk/>
            <pc:sldMk cId="1707407093" sldId="352"/>
            <ac:spMk id="5" creationId="{7AC505FD-05F8-47AA-AD97-1594D9EEA0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98888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E1F0-0922-4A6F-9E1D-8352DAFCFDBB}" type="datetimeFigureOut">
              <a:rPr lang="da-DK" smtClean="0"/>
              <a:t>25.05.2022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98888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9BAE-3C21-4F8D-98BB-35FA7CBF2D5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10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0A3C-5F0C-4E5D-84FA-0C493F2D795A}" type="datetimeFigureOut">
              <a:rPr lang="da-DK" smtClean="0"/>
              <a:t>25.05.2022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9925" y="4737100"/>
            <a:ext cx="5365750" cy="3875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48788"/>
            <a:ext cx="29051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98888" y="9348788"/>
            <a:ext cx="29051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14F7A-5C4A-43D7-AFB0-6E15F159EB2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14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4F7A-5C4A-43D7-AFB0-6E15F159EB2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13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Fagligheden er beskrevet, didaktikken mangler fortsat at blive udviklet i samspil mellem praktikere, didaktikere og forskere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dirty="0"/>
              <a:t>CT (teknologiforståelse) kan løfte fagligheden i eksisterende (STEM)-fag, men indstigningen for elever og lærere er voldsom hvis eleverne ikke har grundlæggende kompetencer med fra et selvstændigt fag.</a:t>
            </a:r>
          </a:p>
          <a:p>
            <a:pPr marL="342900" indent="-342900">
              <a:buAutoNum type="arabicPeriod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4F7A-5C4A-43D7-AFB0-6E15F159EB2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99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dirty="0"/>
              <a:t>Kan modellering (CT/Computermodeller) integreres meningsfyldt i problembaseret undervisning som engineering, og bidrage til elevernes læring, designproces og udvikling af prototype.</a:t>
            </a:r>
            <a:endParaRPr lang="da-DK" sz="1200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4F7A-5C4A-43D7-AFB0-6E15F159EB2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15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4F7A-5C4A-43D7-AFB0-6E15F159EB2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45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Fagligheden er beskrevet, didaktikken mangler fortsat at blive udviklet i samspil mellem praktikere, didaktikere og forskere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dirty="0"/>
              <a:t>CT (teknologiforståelse) kan løfte fagligheden i eksisterende (STEM)-fag, men indstigningen for elever og lærere er voldsom hvis eleverne ikke har grundlæggende kompetencer med fra et selvstændigt fag.</a:t>
            </a:r>
          </a:p>
          <a:p>
            <a:pPr marL="342900" indent="-342900">
              <a:buAutoNum type="arabicPeriod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4F7A-5C4A-43D7-AFB0-6E15F159EB2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5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-Cæc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8" y="-1"/>
            <a:ext cx="12197398" cy="6860167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55F6D10-C976-4AD9-AA4D-70FE978255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person&#10;&#10;Automatisk genereret beskrivelse">
            <a:extLst>
              <a:ext uri="{FF2B5EF4-FFF2-40B4-BE49-F238E27FC236}">
                <a16:creationId xmlns:a16="http://schemas.microsoft.com/office/drawing/2014/main" id="{C96D6B70-94F8-441A-B2E1-BCDE40429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0804" cy="692331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27AA0E9F-91F8-4A60-A828-A6033ADCC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2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person, indendørs&#10;&#10;Automatisk genereret beskrivelse">
            <a:extLst>
              <a:ext uri="{FF2B5EF4-FFF2-40B4-BE49-F238E27FC236}">
                <a16:creationId xmlns:a16="http://schemas.microsoft.com/office/drawing/2014/main" id="{26471574-AB12-44BA-A683-4558EF12A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-14737"/>
            <a:ext cx="12282054" cy="687273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B61A97-23D7-45CF-81EB-6363D3CB7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56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D22D86D-8BA2-4FC4-879B-8D1556E42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D5E62CCF-BFDC-4D39-AAA5-714AAD281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5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FB2209C3-AE15-46B9-9741-2071FC0C5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-1228270"/>
            <a:ext cx="12306300" cy="808627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5DF28B1E-C2ED-4694-80A6-69B07FAC5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19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F823C80-92A3-4965-9431-FEF77DDAB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CAD53D75-C9B7-4451-A86B-8073AC3F3C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23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0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295467" y="2636912"/>
            <a:ext cx="9505056" cy="1223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9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93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t objekt">
    <p:bg>
      <p:bgPr>
        <a:solidFill>
          <a:srgbClr val="234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70976" cy="452596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90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å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02128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48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f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4"/>
          <p:cNvSpPr txBox="1">
            <a:spLocks/>
          </p:cNvSpPr>
          <p:nvPr userDrawn="1"/>
        </p:nvSpPr>
        <p:spPr>
          <a:xfrm>
            <a:off x="4636459" y="433676"/>
            <a:ext cx="6910917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87DAF68-FEA4-4A18-B2C4-251B9AB98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04FED6C9-C15B-4429-B73F-184F00088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42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-Cæc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8" y="-1"/>
            <a:ext cx="12197398" cy="6860167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591662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55F6D10-C976-4AD9-AA4D-70FE978255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f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4"/>
          <p:cNvSpPr txBox="1">
            <a:spLocks/>
          </p:cNvSpPr>
          <p:nvPr userDrawn="1"/>
        </p:nvSpPr>
        <p:spPr>
          <a:xfrm>
            <a:off x="4636459" y="433676"/>
            <a:ext cx="6910917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591667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591667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87DAF68-FEA4-4A18-B2C4-251B9AB98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  <p:sp>
        <p:nvSpPr>
          <p:cNvPr id="1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02680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1" name="Pladsholder til indhold 3"/>
          <p:cNvSpPr>
            <a:spLocks noGrp="1"/>
          </p:cNvSpPr>
          <p:nvPr>
            <p:ph sz="half" idx="2"/>
          </p:nvPr>
        </p:nvSpPr>
        <p:spPr>
          <a:xfrm>
            <a:off x="4602680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91C510-AEC6-4A04-960C-13EFDBDB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02677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1" name="Pladsholder til indhold 3"/>
          <p:cNvSpPr>
            <a:spLocks noGrp="1"/>
          </p:cNvSpPr>
          <p:nvPr>
            <p:ph sz="half" idx="2"/>
          </p:nvPr>
        </p:nvSpPr>
        <p:spPr>
          <a:xfrm>
            <a:off x="4602677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4024DE-B9CE-40CA-B0C7-2E7B54047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0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eb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073"/>
          </a:xfrm>
          <a:prstGeom prst="rect">
            <a:avLst/>
          </a:prstGeom>
        </p:spPr>
      </p:pic>
      <p:sp>
        <p:nvSpPr>
          <p:cNvPr id="8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A61125D-BE90-4EA4-90A2-24308B032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2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græs, person, udendørs, beklædning&#10;&#10;Automatisk genereret beskrivelse">
            <a:extLst>
              <a:ext uri="{FF2B5EF4-FFF2-40B4-BE49-F238E27FC236}">
                <a16:creationId xmlns:a16="http://schemas.microsoft.com/office/drawing/2014/main" id="{81B6BAA6-E351-4BDB-97E0-4A2A154CB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CE82AD-3C35-474B-A97F-B3647A9A4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1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690776E-9D74-456D-BD17-7EEDFE066B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2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person, udendørs, gade&#10;&#10;Automatisk genereret beskrivelse">
            <a:extLst>
              <a:ext uri="{FF2B5EF4-FFF2-40B4-BE49-F238E27FC236}">
                <a16:creationId xmlns:a16="http://schemas.microsoft.com/office/drawing/2014/main" id="{C0139835-6F07-43E9-B53B-A279C4A2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4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pic>
        <p:nvPicPr>
          <p:cNvPr id="11" name="Billede 10" descr="Et billede, der indeholder person, mand, indendørs, bygning&#10;&#10;Automatisk genereret beskrivelse">
            <a:extLst>
              <a:ext uri="{FF2B5EF4-FFF2-40B4-BE49-F238E27FC236}">
                <a16:creationId xmlns:a16="http://schemas.microsoft.com/office/drawing/2014/main" id="{E0DABB59-2894-4287-8FD3-7C16CA1FE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5795"/>
          </a:xfrm>
          <a:prstGeom prst="rect">
            <a:avLst/>
          </a:prstGeom>
        </p:spPr>
      </p:pic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A3CF3CDD-616E-492C-AA56-F2FBA8AEBC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264" y="5455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3" name="Pladsholder til indhold 3">
            <a:extLst>
              <a:ext uri="{FF2B5EF4-FFF2-40B4-BE49-F238E27FC236}">
                <a16:creationId xmlns:a16="http://schemas.microsoft.com/office/drawing/2014/main" id="{D4A2FFBB-3EC3-487C-9309-8E23BE9B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859" y="19972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C96760D-1F2C-4A2D-BF56-86D71E475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74" y="64725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3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mand, person, briller, bærer&#10;&#10;Automatisk genereret beskrivelse">
            <a:extLst>
              <a:ext uri="{FF2B5EF4-FFF2-40B4-BE49-F238E27FC236}">
                <a16:creationId xmlns:a16="http://schemas.microsoft.com/office/drawing/2014/main" id="{9373E0D5-36D3-4BB1-8F42-9096216B1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B91C510-AEC6-4A04-960C-13EFDBDB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C5F9A597-5CCD-4A3F-AD1C-C94713DFE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262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7FB065D6-99C7-426D-9BD8-381D2BFB4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9"/>
            <a:ext cx="12192000" cy="6857131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7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ne-Cæc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CD18D002-1AC8-4B2E-96B7-7D44787F3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40683" cy="688451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55F6D10-C976-4AD9-AA4D-70FE978255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01B21B85-9948-485B-B912-955015906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264" y="5455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FB37434B-1FC1-4F76-ACD2-18F51B11C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859" y="19972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34C83FF9-CAF6-44D0-A7AA-F00EEF2D1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74" y="64725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527381" y="1700808"/>
            <a:ext cx="10081120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526423" y="2982682"/>
            <a:ext cx="10082079" cy="3254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981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527381" y="1700808"/>
            <a:ext cx="10081120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2852937"/>
            <a:ext cx="5384800" cy="32732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7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2852937"/>
            <a:ext cx="5384800" cy="32732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24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72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295467" y="2636912"/>
            <a:ext cx="9505056" cy="1223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074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158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709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567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å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3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d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person, udendørs, gade&#10;&#10;Automatisk genereret beskrivelse">
            <a:extLst>
              <a:ext uri="{FF2B5EF4-FFF2-40B4-BE49-F238E27FC236}">
                <a16:creationId xmlns:a16="http://schemas.microsoft.com/office/drawing/2014/main" id="{C0139835-6F07-43E9-B53B-A279C4A2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61115" cy="6857998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9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eb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07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A61125D-BE90-4EA4-90A2-24308B032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7059D10C-AD1F-41E6-8125-64F81503F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15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-Cæc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591662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7" name="Billede 6" descr="Et billede, der indeholder person, udendørs, himmel, gul&#10;&#10;Automatisk genereret beskrivelse">
            <a:extLst>
              <a:ext uri="{FF2B5EF4-FFF2-40B4-BE49-F238E27FC236}">
                <a16:creationId xmlns:a16="http://schemas.microsoft.com/office/drawing/2014/main" id="{09D207C0-95A7-486C-8EFE-F6E480552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618" y="0"/>
            <a:ext cx="376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6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f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 txBox="1">
            <a:spLocks/>
          </p:cNvSpPr>
          <p:nvPr userDrawn="1"/>
        </p:nvSpPr>
        <p:spPr>
          <a:xfrm>
            <a:off x="4636459" y="433676"/>
            <a:ext cx="6910917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591667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591667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 descr="Et billede, der indeholder person, bærer, luk&#10;&#10;Automatisk genereret beskrivelse">
            <a:extLst>
              <a:ext uri="{FF2B5EF4-FFF2-40B4-BE49-F238E27FC236}">
                <a16:creationId xmlns:a16="http://schemas.microsoft.com/office/drawing/2014/main" id="{9FE3B4B7-78CC-4DE1-AC58-FA0AD0FEA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1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2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02680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1" name="Pladsholder til indhold 3"/>
          <p:cNvSpPr>
            <a:spLocks noGrp="1"/>
          </p:cNvSpPr>
          <p:nvPr>
            <p:ph sz="half" idx="2"/>
          </p:nvPr>
        </p:nvSpPr>
        <p:spPr>
          <a:xfrm>
            <a:off x="4602680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udendørs, blå, luk&#10;&#10;Automatisk genereret beskrivelse">
            <a:extLst>
              <a:ext uri="{FF2B5EF4-FFF2-40B4-BE49-F238E27FC236}">
                <a16:creationId xmlns:a16="http://schemas.microsoft.com/office/drawing/2014/main" id="{A460BA40-3C78-4319-A4E8-5D2727EFE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76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6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02677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1" name="Pladsholder til indhold 3"/>
          <p:cNvSpPr>
            <a:spLocks noGrp="1"/>
          </p:cNvSpPr>
          <p:nvPr>
            <p:ph sz="half" idx="2"/>
          </p:nvPr>
        </p:nvSpPr>
        <p:spPr>
          <a:xfrm>
            <a:off x="4602677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E5454AFF-604E-4066-98AD-9CABF4656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4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5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eb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udendørs&#10;&#10;Automatisk genereret beskrivelse">
            <a:extLst>
              <a:ext uri="{FF2B5EF4-FFF2-40B4-BE49-F238E27FC236}">
                <a16:creationId xmlns:a16="http://schemas.microsoft.com/office/drawing/2014/main" id="{F2C35CDF-E7C9-4481-A78E-B4CAAA844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0" y="0"/>
            <a:ext cx="3761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5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3" name="Billede 2" descr="Et billede, der indeholder person, træ, udendørs, græs&#10;&#10;Automatisk genereret beskrivelse">
            <a:extLst>
              <a:ext uri="{FF2B5EF4-FFF2-40B4-BE49-F238E27FC236}">
                <a16:creationId xmlns:a16="http://schemas.microsoft.com/office/drawing/2014/main" id="{BD5F37B1-BC18-458D-B875-DAC330E61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17" y="0"/>
            <a:ext cx="3786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5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, udendørs, træ&#10;&#10;Automatisk genereret beskrivelse">
            <a:extLst>
              <a:ext uri="{FF2B5EF4-FFF2-40B4-BE49-F238E27FC236}">
                <a16:creationId xmlns:a16="http://schemas.microsoft.com/office/drawing/2014/main" id="{301A92B0-2955-4D5E-95A4-B7B1D8FC5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0"/>
            <a:ext cx="3761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6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n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  <a:ea typeface="Verdana" panose="020B0604030504040204" pitchFamily="34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smilende&#10;&#10;Automatisk genereret beskrivelse">
            <a:extLst>
              <a:ext uri="{FF2B5EF4-FFF2-40B4-BE49-F238E27FC236}">
                <a16:creationId xmlns:a16="http://schemas.microsoft.com/office/drawing/2014/main" id="{1F48CE5F-0E49-433C-B59D-79F89AC6A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69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0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udendørs, kvinde, smilende&#10;&#10;Automatisk genereret beskrivelse">
            <a:extLst>
              <a:ext uri="{FF2B5EF4-FFF2-40B4-BE49-F238E27FC236}">
                <a16:creationId xmlns:a16="http://schemas.microsoft.com/office/drawing/2014/main" id="{39E58A42-4195-4321-81E5-BFF398182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17" y="0"/>
            <a:ext cx="376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6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3" name="Billede 2" descr="Et billede, der indeholder mand, person, briller, bærer&#10;&#10;Automatisk genereret beskrivelse">
            <a:extLst>
              <a:ext uri="{FF2B5EF4-FFF2-40B4-BE49-F238E27FC236}">
                <a16:creationId xmlns:a16="http://schemas.microsoft.com/office/drawing/2014/main" id="{726C9799-5D58-42D4-9059-B287A9A48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376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40683" cy="688451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1C3DAD7-5E3D-4376-9E89-F54A1B9F8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2AA8C214-E792-48A6-B99E-1BA3DDBE5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5706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4" name="Billede 3" descr="Et billede, der indeholder person, mand, indendørs&#10;&#10;Automatisk genereret beskrivelse">
            <a:extLst>
              <a:ext uri="{FF2B5EF4-FFF2-40B4-BE49-F238E27FC236}">
                <a16:creationId xmlns:a16="http://schemas.microsoft.com/office/drawing/2014/main" id="{F9E39140-A0DF-4F2F-A56F-EA0C3E405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761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8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6B51784-0382-4BF5-879F-1532BFB00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7623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5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E1D85F5A-DEE3-4614-9DC8-6823EBC14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5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C93460-A38D-4FCB-A759-587F4EA22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375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0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BF6E1FD-DC54-4275-9A70-C250EE0D2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5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0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AB9A08-D801-433C-BD51-E65C97EFE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375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1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545D47D8-C98A-48D5-805A-817FF26A4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5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2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1E6F53B8-8FF3-4557-ACC2-130D51ADC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764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9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pe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, mand, væg, indendørs&#10;&#10;Automatisk genereret beskrivelse">
            <a:extLst>
              <a:ext uri="{FF2B5EF4-FFF2-40B4-BE49-F238E27FC236}">
                <a16:creationId xmlns:a16="http://schemas.microsoft.com/office/drawing/2014/main" id="{555A8118-DA91-44E0-8C70-DB4559233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7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0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 descr="Et billede, der indeholder indendørs, person, dreng&#10;&#10;Automatisk genereret beskrivelse">
            <a:extLst>
              <a:ext uri="{FF2B5EF4-FFF2-40B4-BE49-F238E27FC236}">
                <a16:creationId xmlns:a16="http://schemas.microsoft.com/office/drawing/2014/main" id="{C54845AC-3E0C-4B15-A1A1-96CB2F758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9"/>
            <a:ext cx="404077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n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9"/>
            <a:ext cx="12192000" cy="685713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B33834E-7308-497A-A4F1-12A5578256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5D644B96-18DF-45A5-A5FA-AF74DA108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636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, indendørs, væg, sidder&#10;&#10;Automatisk genereret beskrivelse">
            <a:extLst>
              <a:ext uri="{FF2B5EF4-FFF2-40B4-BE49-F238E27FC236}">
                <a16:creationId xmlns:a16="http://schemas.microsoft.com/office/drawing/2014/main" id="{AD54AD82-E0FB-46B2-AEA9-CAB2802F9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" y="0"/>
            <a:ext cx="375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5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5" name="Billede 4" descr="Et billede, der indeholder person, indendørs, mand&#10;&#10;Automatisk genereret beskrivelse">
            <a:extLst>
              <a:ext uri="{FF2B5EF4-FFF2-40B4-BE49-F238E27FC236}">
                <a16:creationId xmlns:a16="http://schemas.microsoft.com/office/drawing/2014/main" id="{E407F913-EAED-4E51-884A-E8E33D413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4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85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n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654864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4636459" y="1844825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862D11BD-3865-4640-9E88-063B4E87E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6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0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e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709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308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29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295467" y="2636912"/>
            <a:ext cx="9505056" cy="1223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42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501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709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sp>
        <p:nvSpPr>
          <p:cNvPr id="5" name="Pladsholder til tekst 4"/>
          <p:cNvSpPr txBox="1">
            <a:spLocks/>
          </p:cNvSpPr>
          <p:nvPr userDrawn="1"/>
        </p:nvSpPr>
        <p:spPr>
          <a:xfrm>
            <a:off x="623392" y="433676"/>
            <a:ext cx="10945216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F1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4400">
              <a:latin typeface="Rockwell" panose="02060603020205020403" pitchFamily="18" charset="0"/>
            </a:endParaRP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23392" y="393143"/>
            <a:ext cx="1123324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234B5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743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å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049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294791"/>
            <a:ext cx="8265795" cy="92318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389436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90776E-9D74-456D-BD17-7EEDFE066B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CE3AB32C-DF8F-4841-8AC2-01D6191CA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1076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95325" y="1332000"/>
            <a:ext cx="5181600" cy="4248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15075" y="1332000"/>
            <a:ext cx="5181600" cy="4248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2241658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CDD65-30AF-BF49-B46F-55A4C0B3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1F8-17B7-9241-B6AB-B959CE8EC355}" type="datetimeFigureOut">
              <a:rPr lang="en-DK" smtClean="0"/>
              <a:t>25/05/2022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5883-947F-3540-BAD7-725360FB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6E5D-5635-A141-ACF0-4C760EE7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658-E019-4B43-805F-835E66760BD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83520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61B9-30B9-4C18-AA48-474F64F93EB5}" type="datetimeFigureOut">
              <a:rPr lang="da-DK" smtClean="0"/>
              <a:t>25.05.2022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32FA-BC27-4C9B-A591-49CB756E2D2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38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person, udendørs, gade&#10;&#10;Automatisk genereret beskrivelse">
            <a:extLst>
              <a:ext uri="{FF2B5EF4-FFF2-40B4-BE49-F238E27FC236}">
                <a16:creationId xmlns:a16="http://schemas.microsoft.com/office/drawing/2014/main" id="{C0139835-6F07-43E9-B53B-A279C4A2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294F68FD-5954-4022-ADDE-CBA93505D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64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erson, personer, gruppe, mængde&#10;&#10;Automatisk genereret beskrivelse">
            <a:extLst>
              <a:ext uri="{FF2B5EF4-FFF2-40B4-BE49-F238E27FC236}">
                <a16:creationId xmlns:a16="http://schemas.microsoft.com/office/drawing/2014/main" id="{84400EC3-5628-4E28-AC2E-65CDB69B6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8"/>
            <a:ext cx="12230100" cy="682316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26AD14-93C9-472B-B083-9522998A6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A8AEB9C1-1F3F-4BAA-A841-65CF54503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413" y="2960948"/>
            <a:ext cx="7201776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rgbClr val="FFF10B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image" Target="../media/image2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4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B29B96-AFB7-4A88-99E2-8A125BDB3A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E5FD2BF-1ABE-4235-9DC5-8B156DA0FC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4" r:id="rId2"/>
    <p:sldLayoutId id="2147483717" r:id="rId3"/>
    <p:sldLayoutId id="2147483730" r:id="rId4"/>
    <p:sldLayoutId id="214748373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rgbClr val="FFF10B"/>
          </a:solidFill>
          <a:latin typeface="BetonEF-Bold"/>
          <a:ea typeface="+mj-ea"/>
          <a:cs typeface="BetonEF-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0" i="0" kern="1200">
          <a:solidFill>
            <a:schemeClr val="bg1"/>
          </a:solidFill>
          <a:latin typeface="Trade Gothic"/>
          <a:ea typeface="+mn-ea"/>
          <a:cs typeface="TradeGothic 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600" b="0" i="0" kern="1200">
          <a:solidFill>
            <a:schemeClr val="bg1"/>
          </a:solidFill>
          <a:latin typeface="Trade Gothic"/>
          <a:ea typeface="+mn-ea"/>
          <a:cs typeface="TradeGothic 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400" b="0" i="0" kern="1200">
          <a:solidFill>
            <a:schemeClr val="bg1"/>
          </a:solidFill>
          <a:latin typeface="Trade Gothic"/>
          <a:ea typeface="+mn-ea"/>
          <a:cs typeface="TradeGothic 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b="0" i="0" kern="1200">
          <a:solidFill>
            <a:schemeClr val="bg1"/>
          </a:solidFill>
          <a:latin typeface="Trade Gothic"/>
          <a:ea typeface="+mn-ea"/>
          <a:cs typeface="TradeGothic 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b="0" i="0" kern="1200">
          <a:solidFill>
            <a:schemeClr val="bg1"/>
          </a:solidFill>
          <a:latin typeface="Trade Gothic"/>
          <a:ea typeface="+mn-ea"/>
          <a:cs typeface="TradeGothic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B29B96-AFB7-4A88-99E2-8A125BDB3A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709" r:id="rId3"/>
    <p:sldLayoutId id="2147483707" r:id="rId4"/>
    <p:sldLayoutId id="2147483708" r:id="rId5"/>
    <p:sldLayoutId id="2147483711" r:id="rId6"/>
    <p:sldLayoutId id="2147483743" r:id="rId7"/>
    <p:sldLayoutId id="2147483746" r:id="rId8"/>
    <p:sldLayoutId id="2147483748" r:id="rId9"/>
    <p:sldLayoutId id="2147483749" r:id="rId10"/>
    <p:sldLayoutId id="2147483772" r:id="rId11"/>
    <p:sldLayoutId id="21474837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2"/>
            <a:ext cx="12216680" cy="12206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A02215-99D3-4E7D-AD8A-FC24FFD7F2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4" y="6320190"/>
            <a:ext cx="2974690" cy="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rgbClr val="FFF10B"/>
          </a:solidFill>
          <a:latin typeface="BetonEF-Bold"/>
          <a:ea typeface="+mj-ea"/>
          <a:cs typeface="BetonEF-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0" i="0" kern="1200">
          <a:solidFill>
            <a:schemeClr val="bg1"/>
          </a:solidFill>
          <a:latin typeface="Trade Gothic"/>
          <a:ea typeface="+mn-ea"/>
          <a:cs typeface="TradeGothic 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600" b="0" i="0" kern="1200">
          <a:solidFill>
            <a:schemeClr val="bg1"/>
          </a:solidFill>
          <a:latin typeface="Trade Gothic"/>
          <a:ea typeface="+mn-ea"/>
          <a:cs typeface="TradeGothic 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400" b="0" i="0" kern="1200">
          <a:solidFill>
            <a:schemeClr val="bg1"/>
          </a:solidFill>
          <a:latin typeface="Trade Gothic"/>
          <a:ea typeface="+mn-ea"/>
          <a:cs typeface="TradeGothic 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b="0" i="0" kern="1200">
          <a:solidFill>
            <a:schemeClr val="bg1"/>
          </a:solidFill>
          <a:latin typeface="Trade Gothic"/>
          <a:ea typeface="+mn-ea"/>
          <a:cs typeface="TradeGothic 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b="0" i="0" kern="1200">
          <a:solidFill>
            <a:schemeClr val="bg1"/>
          </a:solidFill>
          <a:latin typeface="Trade Gothic"/>
          <a:ea typeface="+mn-ea"/>
          <a:cs typeface="TradeGothic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F772D67-BB34-4B8A-BD48-570D8BEB72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600" y="6327390"/>
            <a:ext cx="2981484" cy="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DC9396-FD07-4011-82F4-F1F7F70DB182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600" y="6327390"/>
            <a:ext cx="2981484" cy="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4" r:id="rId6"/>
    <p:sldLayoutId id="2147483765" r:id="rId7"/>
    <p:sldLayoutId id="2147483766" r:id="rId8"/>
    <p:sldLayoutId id="2147483767" r:id="rId9"/>
    <p:sldLayoutId id="2147483769" r:id="rId10"/>
    <p:sldLayoutId id="2147483770" r:id="rId11"/>
    <p:sldLayoutId id="2147483771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804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F772D67-BB34-4B8A-BD48-570D8BEB72D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600" y="6327390"/>
            <a:ext cx="2981484" cy="346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F391B-F083-47A2-BC90-1915D8AE3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165872"/>
            <a:ext cx="2233914" cy="5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3606CDC-D34D-4C14-986C-52952B0B99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703" y="6165872"/>
            <a:ext cx="1907317" cy="61399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ECEE01D-26B1-47DE-BA5A-7FE8EBC0CB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73" y="6230206"/>
            <a:ext cx="2381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47D2B35-FFA9-311E-D74F-04E3672096F3}"/>
              </a:ext>
            </a:extLst>
          </p:cNvPr>
          <p:cNvSpPr/>
          <p:nvPr/>
        </p:nvSpPr>
        <p:spPr>
          <a:xfrm>
            <a:off x="3255567" y="4984662"/>
            <a:ext cx="5400000" cy="713328"/>
          </a:xfrm>
          <a:prstGeom prst="rect">
            <a:avLst/>
          </a:prstGeom>
          <a:solidFill>
            <a:srgbClr val="213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B224286-DE64-09CE-94AD-C79E4C7817CF}"/>
              </a:ext>
            </a:extLst>
          </p:cNvPr>
          <p:cNvSpPr txBox="1"/>
          <p:nvPr/>
        </p:nvSpPr>
        <p:spPr>
          <a:xfrm>
            <a:off x="900000" y="6321940"/>
            <a:ext cx="7138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Konference om </a:t>
            </a:r>
            <a:r>
              <a:rPr lang="da-DK" sz="1600" b="1" dirty="0" err="1">
                <a:solidFill>
                  <a:schemeClr val="bg1"/>
                </a:solidFill>
              </a:rPr>
              <a:t>computationelle</a:t>
            </a:r>
            <a:r>
              <a:rPr lang="da-DK" sz="1600" b="1" dirty="0">
                <a:solidFill>
                  <a:schemeClr val="bg1"/>
                </a:solidFill>
              </a:rPr>
              <a:t> kompetencer i uddannelse</a:t>
            </a:r>
          </a:p>
          <a:p>
            <a:endParaRPr lang="da-DK" dirty="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841E7C3-4779-334C-8FFB-FC6BCD60A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114" y="3348000"/>
            <a:ext cx="10474907" cy="936104"/>
          </a:xfrm>
        </p:spPr>
        <p:txBody>
          <a:bodyPr/>
          <a:lstStyle/>
          <a:p>
            <a:r>
              <a:rPr lang="da-DK" sz="4500" b="1" dirty="0"/>
              <a:t>Computermodeller og teknologiforståelse</a:t>
            </a:r>
            <a:r>
              <a:rPr lang="da-DK" sz="4400" b="1" dirty="0"/>
              <a:t>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– </a:t>
            </a:r>
            <a:r>
              <a:rPr lang="da-DK" sz="3200" b="1" dirty="0" err="1">
                <a:solidFill>
                  <a:schemeClr val="bg1"/>
                </a:solidFill>
              </a:rPr>
              <a:t>computationelle</a:t>
            </a:r>
            <a:r>
              <a:rPr lang="da-DK" sz="3200" b="1" dirty="0">
                <a:solidFill>
                  <a:schemeClr val="bg1"/>
                </a:solidFill>
              </a:rPr>
              <a:t> kompetencer i grundskolen</a:t>
            </a:r>
          </a:p>
          <a:p>
            <a:pPr>
              <a:spcBef>
                <a:spcPts val="3400"/>
              </a:spcBef>
            </a:pPr>
            <a:r>
              <a:rPr lang="da-DK" sz="1400" dirty="0">
                <a:solidFill>
                  <a:schemeClr val="bg1"/>
                </a:solidFill>
                <a:latin typeface="+mj-lt"/>
              </a:rPr>
              <a:t>Oplæg v. Mads Joakim Sørensen, </a:t>
            </a:r>
          </a:p>
          <a:p>
            <a:pPr>
              <a:spcBef>
                <a:spcPts val="0"/>
              </a:spcBef>
            </a:pPr>
            <a:r>
              <a:rPr lang="da-DK" sz="1400" dirty="0">
                <a:solidFill>
                  <a:schemeClr val="bg1"/>
                </a:solidFill>
                <a:latin typeface="+mj-lt"/>
              </a:rPr>
              <a:t>Projektleder og seniorkonsulent ved Engineer the Future</a:t>
            </a:r>
            <a:endParaRPr lang="da-DK" sz="1400" dirty="0">
              <a:latin typeface="+mj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100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DF77D6-EFA3-424A-95C0-1B9BA7083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CT i grundskolen?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07D8345-1D35-4DE3-9A8D-268B1022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459" y="1602000"/>
            <a:ext cx="7220181" cy="4137323"/>
          </a:xfrm>
        </p:spPr>
        <p:txBody>
          <a:bodyPr/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Ikke enten eller, men et både og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Byg videre på eksisterende lærerkompetencer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Fastsæt en dato 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54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AC505FD-05F8-47AA-AD97-1594D9EE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799" y="1600201"/>
            <a:ext cx="6830255" cy="4525963"/>
          </a:xfrm>
        </p:spPr>
        <p:txBody>
          <a:bodyPr/>
          <a:lstStyle/>
          <a:p>
            <a:r>
              <a:rPr lang="da-DK" sz="2000" b="1" dirty="0"/>
              <a:t>Baggrund</a:t>
            </a:r>
          </a:p>
          <a:p>
            <a:pPr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Engineering i skolen</a:t>
            </a:r>
          </a:p>
          <a:p>
            <a:pPr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CT i gymnasiet</a:t>
            </a:r>
          </a:p>
          <a:p>
            <a:pPr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2000" dirty="0" err="1"/>
              <a:t>Tekforsøget</a:t>
            </a:r>
            <a:endParaRPr lang="da-DK" sz="2000" dirty="0"/>
          </a:p>
          <a:p>
            <a:pPr algn="ctr"/>
            <a:endParaRPr lang="da-DK" sz="1400" dirty="0"/>
          </a:p>
          <a:p>
            <a:r>
              <a:rPr lang="da-DK" sz="2000" b="1" dirty="0"/>
              <a:t>Projekt formål</a:t>
            </a:r>
          </a:p>
          <a:p>
            <a:endParaRPr lang="da-DK" sz="1200" b="1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da-DK" sz="1200" dirty="0"/>
              <a:t>Med dette projekt ønsker vi at demonstrere (</a:t>
            </a:r>
            <a:r>
              <a:rPr lang="da-DK" sz="1200" dirty="0" err="1"/>
              <a:t>proof</a:t>
            </a:r>
            <a:r>
              <a:rPr lang="da-DK" sz="1200" dirty="0"/>
              <a:t> of </a:t>
            </a:r>
            <a:r>
              <a:rPr lang="da-DK" sz="1200" dirty="0" err="1"/>
              <a:t>concept</a:t>
            </a:r>
            <a:r>
              <a:rPr lang="da-DK" sz="1200" dirty="0"/>
              <a:t>), at engineering i samarbejde med teknologiforståelse (CT) kan booste og modernisere naturfagene og matematik ved at introducere eleverne til autentisk problemløsning med modelforståelse, modeludvikling og brug af modelgenererede data.</a:t>
            </a:r>
          </a:p>
          <a:p>
            <a:endParaRPr lang="da-DK" sz="1200" dirty="0"/>
          </a:p>
          <a:p>
            <a:endParaRPr lang="da-DK" sz="12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da-DK" sz="1200" dirty="0"/>
              <a:t>At lærere på sigt oplever didaktiske sammenhænge mellem naturfag (matematik) og teknologiforståelse gennem en engineering-tilgang – så teknologiforståelse ikke opleves som endnu et add-on til den eksisterende STEM-undervisning. </a:t>
            </a:r>
          </a:p>
          <a:p>
            <a:endParaRPr lang="da-DK" sz="1200" dirty="0"/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7783EFF-8367-4D4C-B7B7-1C5559D6B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4800" y="393143"/>
            <a:ext cx="3915096" cy="936104"/>
          </a:xfrm>
        </p:spPr>
        <p:txBody>
          <a:bodyPr/>
          <a:lstStyle/>
          <a:p>
            <a:r>
              <a:rPr lang="da-DK" dirty="0"/>
              <a:t>ECT-projektet</a:t>
            </a:r>
          </a:p>
        </p:txBody>
      </p:sp>
      <p:pic>
        <p:nvPicPr>
          <p:cNvPr id="7" name="Billede 6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9D58EB29-EFEE-BAD3-11BE-DE9AA4F82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62000" cy="59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70797E-9568-472F-7D33-128DD51163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59" y="3564000"/>
            <a:ext cx="3897748" cy="2441612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C28A8B-58C4-4367-A7A8-5B53900C9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Prototyper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7C5CB0C-C30E-4AEA-955A-22479575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459" y="1602000"/>
            <a:ext cx="7220181" cy="4137323"/>
          </a:xfrm>
        </p:spPr>
        <p:txBody>
          <a:bodyPr/>
          <a:lstStyle/>
          <a:p>
            <a:r>
              <a:rPr lang="da-DK" sz="2000" b="1" dirty="0"/>
              <a:t>Prototype 3: Biologi, teknologiforståelse og matematik</a:t>
            </a:r>
          </a:p>
          <a:p>
            <a:r>
              <a:rPr lang="da-DK" sz="1600" i="1" dirty="0"/>
              <a:t>Problemfelt: Madspild, mikroorganismer, sundhed</a:t>
            </a:r>
          </a:p>
          <a:p>
            <a:endParaRPr lang="da-DK" dirty="0"/>
          </a:p>
          <a:p>
            <a:r>
              <a:rPr lang="da-DK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Engineeringudfordring</a:t>
            </a:r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”</a:t>
            </a:r>
            <a:r>
              <a:rPr lang="da-DK" sz="1200" i="1" dirty="0"/>
              <a:t>Design </a:t>
            </a:r>
            <a:r>
              <a:rPr lang="da-DK" sz="1200" b="1" i="1" dirty="0"/>
              <a:t>en prototype</a:t>
            </a:r>
            <a:r>
              <a:rPr lang="da-DK" sz="1200" i="1" dirty="0"/>
              <a:t>, som i hverdagen kan anvendes til at reducere madspild, ved at vejlede forbrugeren (dig) om fødevares anvendelighed efter at datomærkningen er overskredet. Prototypen skal </a:t>
            </a:r>
            <a:r>
              <a:rPr lang="da-DK" sz="1200" b="1" i="1" dirty="0"/>
              <a:t>nemt </a:t>
            </a:r>
            <a:r>
              <a:rPr lang="da-DK" sz="1200" i="1" dirty="0"/>
              <a:t>kunne hjælpe dig til at vurdere om en fødevare er </a:t>
            </a:r>
            <a:r>
              <a:rPr lang="da-DK" sz="1200" b="1" i="1" dirty="0"/>
              <a:t>sundhedsmæssigt forsvarlig </a:t>
            </a:r>
            <a:r>
              <a:rPr lang="da-DK" sz="1200" i="1" dirty="0"/>
              <a:t>at spise. </a:t>
            </a:r>
            <a:endParaRPr lang="da-DK" sz="1200" dirty="0"/>
          </a:p>
          <a:p>
            <a:r>
              <a:rPr lang="da-DK" sz="1200" b="1" i="1" dirty="0"/>
              <a:t>Krav:</a:t>
            </a:r>
            <a:r>
              <a:rPr lang="da-DK" sz="1200" b="1" dirty="0"/>
              <a:t> </a:t>
            </a:r>
            <a:r>
              <a:rPr lang="da-DK" sz="1200" i="1" dirty="0"/>
              <a:t>Prototype (f.eks. app, hjemmeside eller maskine el.lign.) der baserer sig på data fra computermodellen</a:t>
            </a:r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4B532CC-B955-ADFA-8DC1-5DE8CB9FA051}"/>
              </a:ext>
            </a:extLst>
          </p:cNvPr>
          <p:cNvSpPr txBox="1"/>
          <p:nvPr/>
        </p:nvSpPr>
        <p:spPr>
          <a:xfrm>
            <a:off x="4654864" y="5940000"/>
            <a:ext cx="2609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>
                <a:solidFill>
                  <a:srgbClr val="234B5A"/>
                </a:solidFill>
              </a:rPr>
              <a:t>Engineering designproces</a:t>
            </a:r>
          </a:p>
        </p:txBody>
      </p:sp>
    </p:spTree>
    <p:extLst>
      <p:ext uri="{BB962C8B-B14F-4D97-AF65-F5344CB8AC3E}">
        <p14:creationId xmlns:p14="http://schemas.microsoft.com/office/powerpoint/2010/main" val="40222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494D8-7930-4E37-811A-FB32181EE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Computermodellen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847F6082-D905-48B8-BB55-D561FF409F82}"/>
              </a:ext>
            </a:extLst>
          </p:cNvPr>
          <p:cNvSpPr txBox="1">
            <a:spLocks/>
          </p:cNvSpPr>
          <p:nvPr/>
        </p:nvSpPr>
        <p:spPr>
          <a:xfrm>
            <a:off x="-15568" y="2223745"/>
            <a:ext cx="2009844" cy="74458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 indent="-179070"/>
            <a:endParaRPr lang="da-DK" b="1">
              <a:solidFill>
                <a:srgbClr val="354D59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865B8B0-8A12-4AB8-B0F5-B66E265B0115}"/>
              </a:ext>
            </a:extLst>
          </p:cNvPr>
          <p:cNvSpPr txBox="1"/>
          <p:nvPr/>
        </p:nvSpPr>
        <p:spPr>
          <a:xfrm>
            <a:off x="689389" y="1602000"/>
            <a:ext cx="33129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i="1" dirty="0"/>
              <a:t>Design </a:t>
            </a:r>
            <a:r>
              <a:rPr lang="da-DK" sz="1200" b="1" i="1" dirty="0"/>
              <a:t>en prototype</a:t>
            </a:r>
            <a:r>
              <a:rPr lang="da-DK" sz="1200" i="1" dirty="0"/>
              <a:t>, som i hverdagen kan anvendes til at reducere madspild, ved at vejlede forbrugeren (dig) om fødevares anvendelighed efter at datomærkningen er overskredet.  Prototypen skal </a:t>
            </a:r>
            <a:r>
              <a:rPr lang="da-DK" sz="1200" b="1" i="1" dirty="0"/>
              <a:t>nemt </a:t>
            </a:r>
            <a:r>
              <a:rPr lang="da-DK" sz="1200" i="1" dirty="0"/>
              <a:t>kunne hjælpe dig til at vurdere om en fødevare er </a:t>
            </a:r>
            <a:r>
              <a:rPr lang="da-DK" sz="1200" b="1" i="1" dirty="0"/>
              <a:t>sundhedsmæssigt forsvarlig </a:t>
            </a:r>
            <a:r>
              <a:rPr lang="da-DK" sz="1200" i="1" dirty="0"/>
              <a:t>at spise. </a:t>
            </a:r>
            <a:endParaRPr lang="da-DK" sz="1200" dirty="0"/>
          </a:p>
        </p:txBody>
      </p:sp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DC77E902-6A92-A509-6B3E-7DC298A937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798" y="1527190"/>
            <a:ext cx="4843367" cy="4525963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15938B27-8B56-B99D-C380-E3B16524E704}"/>
              </a:ext>
            </a:extLst>
          </p:cNvPr>
          <p:cNvGrpSpPr/>
          <p:nvPr/>
        </p:nvGrpSpPr>
        <p:grpSpPr>
          <a:xfrm>
            <a:off x="5884873" y="2494899"/>
            <a:ext cx="4177000" cy="3715176"/>
            <a:chOff x="2718916" y="1337970"/>
            <a:chExt cx="6754168" cy="5830114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803F3F2A-8968-A917-47D5-2935BE1A9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8916" y="1337970"/>
              <a:ext cx="6754168" cy="4182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A6FC7D6A-0C33-30DA-F259-524A3F47C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8916" y="5520029"/>
              <a:ext cx="6525536" cy="164805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229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DF77D6-EFA3-424A-95C0-1B9BA7083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CT i grundskolen…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07D8345-1D35-4DE3-9A8D-268B1022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459" y="1602000"/>
            <a:ext cx="7220181" cy="4137323"/>
          </a:xfrm>
        </p:spPr>
        <p:txBody>
          <a:bodyPr/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Ikke enten eller, men et både og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Byg videre på eksisterende lærerkompetencer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da-DK" sz="2000" dirty="0"/>
              <a:t>Fastsæt en dato </a:t>
            </a:r>
          </a:p>
          <a:p>
            <a:pPr marL="342900" indent="-342900">
              <a:buAutoNum type="arabicPeriod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5634207"/>
      </p:ext>
    </p:extLst>
  </p:cSld>
  <p:clrMapOvr>
    <a:masterClrMapping/>
  </p:clrMapOvr>
</p:sld>
</file>

<file path=ppt/theme/theme1.xml><?xml version="1.0" encoding="utf-8"?>
<a:theme xmlns:a="http://schemas.openxmlformats.org/drawingml/2006/main" name="Breaker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øn baggrund lille hjørne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oveder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ophoveder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vid baggrund lille hjørne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Hvid baggrund lille hjørne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Hvid baggrund lille hjørne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4A62435C14A4286DB020D2DE62476" ma:contentTypeVersion="16" ma:contentTypeDescription="Create a new document." ma:contentTypeScope="" ma:versionID="cf7a9e12390e4ad12a70177abf614510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0003379e98b3a4b303e93c41a54e6972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5a254-60cb-4216-8964-bd87b223acca}" ma:internalName="TaxCatchAll" ma:showField="CatchAllData" ma:web="a182a518-1075-4414-b33f-9ae5c587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556b18-80b3-495f-bf06-e7a3be1966d2">
      <Terms xmlns="http://schemas.microsoft.com/office/infopath/2007/PartnerControls"/>
    </lcf76f155ced4ddcb4097134ff3c332f>
    <TaxCatchAll xmlns="a182a518-1075-4414-b33f-9ae5c587f5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2E9A2-99DD-406B-8D71-0CC8AAD5099E}">
  <ds:schemaRefs>
    <ds:schemaRef ds:uri="a182a518-1075-4414-b33f-9ae5c587f5b3"/>
    <ds:schemaRef ds:uri="c9556b18-80b3-495f-bf06-e7a3be1966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861F33-8CF6-4C0E-845F-6B313744A3FF}">
  <ds:schemaRefs>
    <ds:schemaRef ds:uri="a182a518-1075-4414-b33f-9ae5c587f5b3"/>
    <ds:schemaRef ds:uri="c9556b18-80b3-495f-bf06-e7a3be1966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B903B5-7819-48B3-BDE7-5A2A094A04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604</TotalTime>
  <Words>434</Words>
  <Application>Microsoft Macintosh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BetonEF-Bold</vt:lpstr>
      <vt:lpstr>Calibri</vt:lpstr>
      <vt:lpstr>Rockwell</vt:lpstr>
      <vt:lpstr>Trade Gothic</vt:lpstr>
      <vt:lpstr>Trade Gothic LT Std</vt:lpstr>
      <vt:lpstr>Wingdings</vt:lpstr>
      <vt:lpstr>Breaker</vt:lpstr>
      <vt:lpstr>Grøn baggrund lille hjørnelogo</vt:lpstr>
      <vt:lpstr>Hoveder</vt:lpstr>
      <vt:lpstr>Tophoveder</vt:lpstr>
      <vt:lpstr>Hvid baggrund lille hjørnelogo</vt:lpstr>
      <vt:lpstr>1_Hvid baggrund lille hjørnelogo</vt:lpstr>
      <vt:lpstr>2_Hvid baggrund lille hjørnelogo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Marie Langskov</dc:creator>
  <cp:lastModifiedBy>Lene Bæk Jørgensen</cp:lastModifiedBy>
  <cp:revision>15</cp:revision>
  <cp:lastPrinted>2013-03-20T07:57:09Z</cp:lastPrinted>
  <dcterms:created xsi:type="dcterms:W3CDTF">2013-03-25T08:44:40Z</dcterms:created>
  <dcterms:modified xsi:type="dcterms:W3CDTF">2022-05-25T09:15:58Z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  <property fmtid="{D5CDD505-2E9C-101B-9397-08002B2CF9AE}" pid="3" name="MediaServiceImageTags">
    <vt:lpwstr/>
  </property>
</Properties>
</file>